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2" r:id="rId2"/>
    <p:sldId id="257" r:id="rId3"/>
    <p:sldId id="273" r:id="rId4"/>
    <p:sldId id="260" r:id="rId5"/>
    <p:sldId id="275" r:id="rId6"/>
    <p:sldId id="276" r:id="rId7"/>
    <p:sldId id="278" r:id="rId8"/>
    <p:sldId id="282" r:id="rId9"/>
    <p:sldId id="285" r:id="rId10"/>
    <p:sldId id="279" r:id="rId11"/>
    <p:sldId id="289" r:id="rId12"/>
    <p:sldId id="263" r:id="rId13"/>
    <p:sldId id="288" r:id="rId14"/>
    <p:sldId id="281" r:id="rId15"/>
    <p:sldId id="283" r:id="rId16"/>
    <p:sldId id="280" r:id="rId17"/>
    <p:sldId id="287" r:id="rId18"/>
    <p:sldId id="268" r:id="rId19"/>
    <p:sldId id="269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1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799"/>
    <a:srgbClr val="21D795"/>
    <a:srgbClr val="1BB57E"/>
    <a:srgbClr val="110E26"/>
    <a:srgbClr val="19AFB5"/>
    <a:srgbClr val="4472C4"/>
    <a:srgbClr val="2DDF9F"/>
    <a:srgbClr val="E1E9B2"/>
    <a:srgbClr val="231D4F"/>
    <a:srgbClr val="2B2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5" autoAdjust="0"/>
    <p:restoredTop sz="89283" autoAdjust="0"/>
  </p:normalViewPr>
  <p:slideViewPr>
    <p:cSldViewPr snapToGrid="0" showGuides="1">
      <p:cViewPr varScale="1">
        <p:scale>
          <a:sx n="116" d="100"/>
          <a:sy n="116" d="100"/>
        </p:scale>
        <p:origin x="216" y="2544"/>
      </p:cViewPr>
      <p:guideLst>
        <p:guide orient="horz" pos="2160"/>
        <p:guide pos="3840"/>
        <p:guide pos="438"/>
        <p:guide pos="72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5AF21-BB9B-42C6-9A30-D4CBFA210386}" type="doc">
      <dgm:prSet loTypeId="urn:microsoft.com/office/officeart/2018/2/layout/IconLabelList#1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5082E80B-4547-458B-ACC7-C766AFFB3B5E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000" b="1" noProof="1">
              <a:solidFill>
                <a:schemeClr val="bg1"/>
              </a:solidFill>
            </a:rPr>
            <a:t>Tentativo di orientamento</a:t>
          </a:r>
        </a:p>
      </dgm:t>
    </dgm:pt>
    <dgm:pt modelId="{DE992619-E383-495E-85A6-DC3474452460}" type="parTrans" cxnId="{6764A510-A2D8-4C88-9879-0D4D66E57307}">
      <dgm:prSet/>
      <dgm:spPr/>
      <dgm:t>
        <a:bodyPr rtlCol="0"/>
        <a:lstStyle/>
        <a:p>
          <a:pPr rtl="0"/>
          <a:endParaRPr lang="it-IT" noProof="1"/>
        </a:p>
      </dgm:t>
    </dgm:pt>
    <dgm:pt modelId="{E433A251-169A-4F48-9790-F754E568FEB9}" type="sibTrans" cxnId="{6764A510-A2D8-4C88-9879-0D4D66E57307}">
      <dgm:prSet/>
      <dgm:spPr/>
      <dgm:t>
        <a:bodyPr rtlCol="0"/>
        <a:lstStyle/>
        <a:p>
          <a:pPr rtl="0"/>
          <a:endParaRPr lang="it-IT" noProof="1"/>
        </a:p>
      </dgm:t>
    </dgm:pt>
    <dgm:pt modelId="{396C4200-08A5-45DC-AAEF-8E3251B92090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000" b="1" noProof="1">
              <a:solidFill>
                <a:schemeClr val="bg1"/>
              </a:solidFill>
            </a:rPr>
            <a:t>Inseguimento dell’addetto</a:t>
          </a:r>
        </a:p>
      </dgm:t>
    </dgm:pt>
    <dgm:pt modelId="{14A74BC9-5CE9-459C-9D67-C30729B29559}" type="parTrans" cxnId="{B786376C-B5BE-4A64-8E3F-B5EF35EB15A0}">
      <dgm:prSet/>
      <dgm:spPr/>
      <dgm:t>
        <a:bodyPr rtlCol="0"/>
        <a:lstStyle/>
        <a:p>
          <a:pPr rtl="0"/>
          <a:endParaRPr lang="it-IT" noProof="1"/>
        </a:p>
      </dgm:t>
    </dgm:pt>
    <dgm:pt modelId="{A4014E45-AC82-4713-95A7-A013000690D5}" type="sibTrans" cxnId="{B786376C-B5BE-4A64-8E3F-B5EF35EB15A0}">
      <dgm:prSet/>
      <dgm:spPr/>
      <dgm:t>
        <a:bodyPr rtlCol="0"/>
        <a:lstStyle/>
        <a:p>
          <a:pPr rtl="0"/>
          <a:endParaRPr lang="it-IT" noProof="1"/>
        </a:p>
      </dgm:t>
    </dgm:pt>
    <dgm:pt modelId="{C0963CB8-DA1C-49E2-BE99-B2C094E00EC4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000" b="1" noProof="1">
              <a:solidFill>
                <a:schemeClr val="bg1"/>
              </a:solidFill>
            </a:rPr>
            <a:t>…e il tempo scorre</a:t>
          </a:r>
        </a:p>
      </dgm:t>
    </dgm:pt>
    <dgm:pt modelId="{DD34CD32-12C8-47B9-85FB-3EA980644D47}" type="parTrans" cxnId="{554E1623-BE21-4E32-B1A5-B966D1682944}">
      <dgm:prSet/>
      <dgm:spPr/>
      <dgm:t>
        <a:bodyPr rtlCol="0"/>
        <a:lstStyle/>
        <a:p>
          <a:pPr rtl="0"/>
          <a:endParaRPr lang="it-IT" noProof="1"/>
        </a:p>
      </dgm:t>
    </dgm:pt>
    <dgm:pt modelId="{E6302700-0A7D-42E0-974D-473DA4E2A96F}" type="sibTrans" cxnId="{554E1623-BE21-4E32-B1A5-B966D1682944}">
      <dgm:prSet/>
      <dgm:spPr/>
      <dgm:t>
        <a:bodyPr rtlCol="0"/>
        <a:lstStyle/>
        <a:p>
          <a:pPr rtl="0"/>
          <a:endParaRPr lang="it-IT" noProof="1"/>
        </a:p>
      </dgm:t>
    </dgm:pt>
    <dgm:pt modelId="{55D1AD4E-7A9E-2D4D-A584-59B5FE1BF644}" type="pres">
      <dgm:prSet presAssocID="{3025AF21-BB9B-42C6-9A30-D4CBFA210386}" presName="root" presStyleCnt="0">
        <dgm:presLayoutVars>
          <dgm:dir/>
          <dgm:resizeHandles val="exact"/>
        </dgm:presLayoutVars>
      </dgm:prSet>
      <dgm:spPr/>
    </dgm:pt>
    <dgm:pt modelId="{F9DC942B-6D03-2A4F-A13A-961027144A52}" type="pres">
      <dgm:prSet presAssocID="{5082E80B-4547-458B-ACC7-C766AFFB3B5E}" presName="compNode" presStyleCnt="0"/>
      <dgm:spPr/>
    </dgm:pt>
    <dgm:pt modelId="{E445B54B-B225-9548-907E-8D31A82F2FED}" type="pres">
      <dgm:prSet presAssocID="{5082E80B-4547-458B-ACC7-C766AFFB3B5E}" presName="iconRect" presStyleLbl="node1" presStyleIdx="0" presStyleCnt="3" custScaleX="261348" custScaleY="254563" custLinFactX="-13585" custLinFactNeighborX="-100000" custLinFactNeighborY="-8140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6903FB-089C-DD45-9A36-CDED282D9CFB}" type="pres">
      <dgm:prSet presAssocID="{5082E80B-4547-458B-ACC7-C766AFFB3B5E}" presName="spaceRect" presStyleCnt="0"/>
      <dgm:spPr/>
    </dgm:pt>
    <dgm:pt modelId="{F133E627-3B4E-8445-B368-AA1217BC6092}" type="pres">
      <dgm:prSet presAssocID="{5082E80B-4547-458B-ACC7-C766AFFB3B5E}" presName="textRect" presStyleLbl="revTx" presStyleIdx="0" presStyleCnt="3" custScaleX="132173" custScaleY="107418" custLinFactNeighborX="-39518" custLinFactNeighborY="12706">
        <dgm:presLayoutVars>
          <dgm:chMax val="1"/>
          <dgm:chPref val="1"/>
        </dgm:presLayoutVars>
      </dgm:prSet>
      <dgm:spPr/>
    </dgm:pt>
    <dgm:pt modelId="{14D44228-28CB-154B-B447-51D14440552D}" type="pres">
      <dgm:prSet presAssocID="{E433A251-169A-4F48-9790-F754E568FEB9}" presName="sibTrans" presStyleCnt="0"/>
      <dgm:spPr/>
    </dgm:pt>
    <dgm:pt modelId="{6EDB3AF3-9A64-3649-9572-A3C5B7675B02}" type="pres">
      <dgm:prSet presAssocID="{396C4200-08A5-45DC-AAEF-8E3251B92090}" presName="compNode" presStyleCnt="0"/>
      <dgm:spPr/>
    </dgm:pt>
    <dgm:pt modelId="{1A34C40D-D163-064B-99BC-EA93A9E24DC1}" type="pres">
      <dgm:prSet presAssocID="{396C4200-08A5-45DC-AAEF-8E3251B92090}" presName="iconRect" presStyleLbl="node1" presStyleIdx="1" presStyleCnt="3" custScaleX="252691" custScaleY="250743" custLinFactNeighborX="37334" custLinFactNeighborY="5114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3FCBA0B1-146D-AD4E-98C7-B7378A335008}" type="pres">
      <dgm:prSet presAssocID="{396C4200-08A5-45DC-AAEF-8E3251B92090}" presName="spaceRect" presStyleCnt="0"/>
      <dgm:spPr/>
    </dgm:pt>
    <dgm:pt modelId="{1B6F3DCF-4CC0-164B-8694-AFB0567BB79D}" type="pres">
      <dgm:prSet presAssocID="{396C4200-08A5-45DC-AAEF-8E3251B92090}" presName="textRect" presStyleLbl="revTx" presStyleIdx="1" presStyleCnt="3" custScaleX="129278" custScaleY="80235" custLinFactY="24414" custLinFactNeighborX="18388" custLinFactNeighborY="100000">
        <dgm:presLayoutVars>
          <dgm:chMax val="1"/>
          <dgm:chPref val="1"/>
        </dgm:presLayoutVars>
      </dgm:prSet>
      <dgm:spPr/>
    </dgm:pt>
    <dgm:pt modelId="{17CC0DE3-592C-994E-98D6-2E87EC448E2D}" type="pres">
      <dgm:prSet presAssocID="{A4014E45-AC82-4713-95A7-A013000690D5}" presName="sibTrans" presStyleCnt="0"/>
      <dgm:spPr/>
    </dgm:pt>
    <dgm:pt modelId="{E4F6DCF7-6FBC-6047-867C-F18729058F5F}" type="pres">
      <dgm:prSet presAssocID="{C0963CB8-DA1C-49E2-BE99-B2C094E00EC4}" presName="compNode" presStyleCnt="0"/>
      <dgm:spPr/>
    </dgm:pt>
    <dgm:pt modelId="{DDE8ED58-1DC6-2E43-8C74-7B28503ABCBC}" type="pres">
      <dgm:prSet presAssocID="{C0963CB8-DA1C-49E2-BE99-B2C094E00EC4}" presName="iconRect" presStyleLbl="node1" presStyleIdx="2" presStyleCnt="3" custScaleX="255065" custScaleY="250269" custLinFactX="-10176" custLinFactNeighborX="-100000" custLinFactNeighborY="-66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B587C552-823D-994F-8042-6DB329646A72}" type="pres">
      <dgm:prSet presAssocID="{C0963CB8-DA1C-49E2-BE99-B2C094E00EC4}" presName="spaceRect" presStyleCnt="0"/>
      <dgm:spPr/>
    </dgm:pt>
    <dgm:pt modelId="{8F9D7DC2-734B-AF46-ADD3-80FA7591DD5D}" type="pres">
      <dgm:prSet presAssocID="{C0963CB8-DA1C-49E2-BE99-B2C094E00EC4}" presName="textRect" presStyleLbl="revTx" presStyleIdx="2" presStyleCnt="3" custScaleX="165243" custScaleY="106381" custLinFactNeighborX="-49056" custLinFactNeighborY="40209">
        <dgm:presLayoutVars>
          <dgm:chMax val="1"/>
          <dgm:chPref val="1"/>
        </dgm:presLayoutVars>
      </dgm:prSet>
      <dgm:spPr/>
    </dgm:pt>
  </dgm:ptLst>
  <dgm:cxnLst>
    <dgm:cxn modelId="{6764A510-A2D8-4C88-9879-0D4D66E57307}" srcId="{3025AF21-BB9B-42C6-9A30-D4CBFA210386}" destId="{5082E80B-4547-458B-ACC7-C766AFFB3B5E}" srcOrd="0" destOrd="0" parTransId="{DE992619-E383-495E-85A6-DC3474452460}" sibTransId="{E433A251-169A-4F48-9790-F754E568FEB9}"/>
    <dgm:cxn modelId="{43582F17-6F91-1446-9A75-B4BE3E44674C}" type="presOf" srcId="{396C4200-08A5-45DC-AAEF-8E3251B92090}" destId="{1B6F3DCF-4CC0-164B-8694-AFB0567BB79D}" srcOrd="0" destOrd="0" presId="urn:microsoft.com/office/officeart/2018/2/layout/IconLabelList#1"/>
    <dgm:cxn modelId="{554E1623-BE21-4E32-B1A5-B966D1682944}" srcId="{3025AF21-BB9B-42C6-9A30-D4CBFA210386}" destId="{C0963CB8-DA1C-49E2-BE99-B2C094E00EC4}" srcOrd="2" destOrd="0" parTransId="{DD34CD32-12C8-47B9-85FB-3EA980644D47}" sibTransId="{E6302700-0A7D-42E0-974D-473DA4E2A96F}"/>
    <dgm:cxn modelId="{CF55332E-7884-2849-BB94-4815AC89E152}" type="presOf" srcId="{5082E80B-4547-458B-ACC7-C766AFFB3B5E}" destId="{F133E627-3B4E-8445-B368-AA1217BC6092}" srcOrd="0" destOrd="0" presId="urn:microsoft.com/office/officeart/2018/2/layout/IconLabelList#1"/>
    <dgm:cxn modelId="{B786376C-B5BE-4A64-8E3F-B5EF35EB15A0}" srcId="{3025AF21-BB9B-42C6-9A30-D4CBFA210386}" destId="{396C4200-08A5-45DC-AAEF-8E3251B92090}" srcOrd="1" destOrd="0" parTransId="{14A74BC9-5CE9-459C-9D67-C30729B29559}" sibTransId="{A4014E45-AC82-4713-95A7-A013000690D5}"/>
    <dgm:cxn modelId="{A6C406D3-CA5E-2745-AC33-23147BBAB1F9}" type="presOf" srcId="{3025AF21-BB9B-42C6-9A30-D4CBFA210386}" destId="{55D1AD4E-7A9E-2D4D-A584-59B5FE1BF644}" srcOrd="0" destOrd="0" presId="urn:microsoft.com/office/officeart/2018/2/layout/IconLabelList#1"/>
    <dgm:cxn modelId="{3CB4E3E9-6C34-284B-8BE7-C379CE1422D5}" type="presOf" srcId="{C0963CB8-DA1C-49E2-BE99-B2C094E00EC4}" destId="{8F9D7DC2-734B-AF46-ADD3-80FA7591DD5D}" srcOrd="0" destOrd="0" presId="urn:microsoft.com/office/officeart/2018/2/layout/IconLabelList#1"/>
    <dgm:cxn modelId="{C673ADDF-7AFE-3F48-BB5F-73840D7BBEFC}" type="presParOf" srcId="{55D1AD4E-7A9E-2D4D-A584-59B5FE1BF644}" destId="{F9DC942B-6D03-2A4F-A13A-961027144A52}" srcOrd="0" destOrd="0" presId="urn:microsoft.com/office/officeart/2018/2/layout/IconLabelList#1"/>
    <dgm:cxn modelId="{383951CE-6D18-DB47-B2BC-DED19159B759}" type="presParOf" srcId="{F9DC942B-6D03-2A4F-A13A-961027144A52}" destId="{E445B54B-B225-9548-907E-8D31A82F2FED}" srcOrd="0" destOrd="0" presId="urn:microsoft.com/office/officeart/2018/2/layout/IconLabelList#1"/>
    <dgm:cxn modelId="{BEF7FDFC-FF1F-1543-9C67-F0EDDCBBE153}" type="presParOf" srcId="{F9DC942B-6D03-2A4F-A13A-961027144A52}" destId="{2E6903FB-089C-DD45-9A36-CDED282D9CFB}" srcOrd="1" destOrd="0" presId="urn:microsoft.com/office/officeart/2018/2/layout/IconLabelList#1"/>
    <dgm:cxn modelId="{911A3697-FFD0-D14F-B068-83E399995A14}" type="presParOf" srcId="{F9DC942B-6D03-2A4F-A13A-961027144A52}" destId="{F133E627-3B4E-8445-B368-AA1217BC6092}" srcOrd="2" destOrd="0" presId="urn:microsoft.com/office/officeart/2018/2/layout/IconLabelList#1"/>
    <dgm:cxn modelId="{D8EE2644-B178-5446-A1C5-63667D7649DC}" type="presParOf" srcId="{55D1AD4E-7A9E-2D4D-A584-59B5FE1BF644}" destId="{14D44228-28CB-154B-B447-51D14440552D}" srcOrd="1" destOrd="0" presId="urn:microsoft.com/office/officeart/2018/2/layout/IconLabelList#1"/>
    <dgm:cxn modelId="{F3A3A14C-CD3C-324B-8839-2FEE3878C23A}" type="presParOf" srcId="{55D1AD4E-7A9E-2D4D-A584-59B5FE1BF644}" destId="{6EDB3AF3-9A64-3649-9572-A3C5B7675B02}" srcOrd="2" destOrd="0" presId="urn:microsoft.com/office/officeart/2018/2/layout/IconLabelList#1"/>
    <dgm:cxn modelId="{2B47EC64-7E56-B442-91E8-21E85CA99EE7}" type="presParOf" srcId="{6EDB3AF3-9A64-3649-9572-A3C5B7675B02}" destId="{1A34C40D-D163-064B-99BC-EA93A9E24DC1}" srcOrd="0" destOrd="0" presId="urn:microsoft.com/office/officeart/2018/2/layout/IconLabelList#1"/>
    <dgm:cxn modelId="{0C07ADA4-7FD1-A446-827C-319A091EC426}" type="presParOf" srcId="{6EDB3AF3-9A64-3649-9572-A3C5B7675B02}" destId="{3FCBA0B1-146D-AD4E-98C7-B7378A335008}" srcOrd="1" destOrd="0" presId="urn:microsoft.com/office/officeart/2018/2/layout/IconLabelList#1"/>
    <dgm:cxn modelId="{B441FEFE-AF2A-9343-8912-197843AE5813}" type="presParOf" srcId="{6EDB3AF3-9A64-3649-9572-A3C5B7675B02}" destId="{1B6F3DCF-4CC0-164B-8694-AFB0567BB79D}" srcOrd="2" destOrd="0" presId="urn:microsoft.com/office/officeart/2018/2/layout/IconLabelList#1"/>
    <dgm:cxn modelId="{D9ADBEB5-C272-AC44-8FF7-D139960200A6}" type="presParOf" srcId="{55D1AD4E-7A9E-2D4D-A584-59B5FE1BF644}" destId="{17CC0DE3-592C-994E-98D6-2E87EC448E2D}" srcOrd="3" destOrd="0" presId="urn:microsoft.com/office/officeart/2018/2/layout/IconLabelList#1"/>
    <dgm:cxn modelId="{176768D2-3DB8-A748-A8D6-D2141651C083}" type="presParOf" srcId="{55D1AD4E-7A9E-2D4D-A584-59B5FE1BF644}" destId="{E4F6DCF7-6FBC-6047-867C-F18729058F5F}" srcOrd="4" destOrd="0" presId="urn:microsoft.com/office/officeart/2018/2/layout/IconLabelList#1"/>
    <dgm:cxn modelId="{CFBD9BA6-75B6-0A4B-A218-D6F10EB4C783}" type="presParOf" srcId="{E4F6DCF7-6FBC-6047-867C-F18729058F5F}" destId="{DDE8ED58-1DC6-2E43-8C74-7B28503ABCBC}" srcOrd="0" destOrd="0" presId="urn:microsoft.com/office/officeart/2018/2/layout/IconLabelList#1"/>
    <dgm:cxn modelId="{4DEE2C59-AB10-8342-81DC-55532B9CD6C9}" type="presParOf" srcId="{E4F6DCF7-6FBC-6047-867C-F18729058F5F}" destId="{B587C552-823D-994F-8042-6DB329646A72}" srcOrd="1" destOrd="0" presId="urn:microsoft.com/office/officeart/2018/2/layout/IconLabelList#1"/>
    <dgm:cxn modelId="{673BB46D-4432-ED4E-B4C7-CE4FF2267571}" type="presParOf" srcId="{E4F6DCF7-6FBC-6047-867C-F18729058F5F}" destId="{8F9D7DC2-734B-AF46-ADD3-80FA7591DD5D}" srcOrd="2" destOrd="0" presId="urn:microsoft.com/office/officeart/2018/2/layout/IconLabel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 custT="1"/>
      <dgm:spPr/>
      <dgm:t>
        <a:bodyPr/>
        <a:lstStyle/>
        <a:p>
          <a:r>
            <a:rPr lang="en-IT" sz="2500" dirty="0"/>
            <a:t>Difficoltà dei clienti nel </a:t>
          </a:r>
          <a:br>
            <a:rPr lang="en-IT" sz="2500" dirty="0"/>
          </a:br>
          <a:r>
            <a:rPr lang="en-IT" sz="2500" dirty="0"/>
            <a:t>reperire informazioni</a:t>
          </a:r>
          <a:endParaRPr lang="en-GB" sz="2500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T" sz="2500" dirty="0"/>
            <a:t>Peggioramento della Customer Experience</a:t>
          </a:r>
          <a:endParaRPr lang="en-GB" sz="2500" dirty="0"/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 custT="1"/>
      <dgm:spPr/>
      <dgm:t>
        <a:bodyPr/>
        <a:lstStyle/>
        <a:p>
          <a:r>
            <a:rPr lang="en-IT" sz="2100" dirty="0"/>
            <a:t>Assistenza a clienti internazionali o con disabilità difficoltosa</a:t>
          </a:r>
          <a:endParaRPr lang="en-GB" sz="2100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T" sz="2500" dirty="0"/>
            <a:t>Limitazione dell’incluisività e potenzi</a:t>
          </a:r>
          <a:endParaRPr lang="en-GB" sz="2500" dirty="0"/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/>
      <dgm:spPr/>
      <dgm:t>
        <a:bodyPr/>
        <a:lstStyle/>
        <a:p>
          <a:r>
            <a:rPr lang="en-IT" dirty="0"/>
            <a:t>Il distanziamento sociale </a:t>
          </a:r>
          <a:endParaRPr lang="en-GB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err="1"/>
            <a:t>Riduzione</a:t>
          </a:r>
          <a:r>
            <a:rPr lang="en-GB" dirty="0"/>
            <a:t> </a:t>
          </a:r>
          <a:r>
            <a:rPr lang="en-GB" dirty="0" err="1"/>
            <a:t>delle</a:t>
          </a:r>
          <a:r>
            <a:rPr lang="en-GB" dirty="0"/>
            <a:t> </a:t>
          </a:r>
          <a:r>
            <a:rPr lang="en-GB" dirty="0" err="1"/>
            <a:t>possibili</a:t>
          </a:r>
          <a:r>
            <a:rPr lang="en-GB" dirty="0"/>
            <a:t> </a:t>
          </a:r>
          <a:r>
            <a:rPr lang="en-GB" dirty="0" err="1"/>
            <a:t>azioni</a:t>
          </a:r>
          <a:r>
            <a:rPr lang="en-GB" dirty="0"/>
            <a:t> di caring</a:t>
          </a:r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263201-4F32-674E-9892-9D3FBF96B06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C3E40CE-2379-2E41-901D-4D81F4DAE912}">
      <dgm:prSet phldrT="[Text]"/>
      <dgm:spPr/>
      <dgm:t>
        <a:bodyPr/>
        <a:lstStyle/>
        <a:p>
          <a:r>
            <a:rPr lang="en-IT" dirty="0"/>
            <a:t>Assenza di KPI sui prodotti non trovati</a:t>
          </a:r>
          <a:endParaRPr lang="en-GB" dirty="0"/>
        </a:p>
      </dgm:t>
    </dgm:pt>
    <dgm:pt modelId="{F7E07572-630C-6B45-B1F2-9C88789A965B}" type="parTrans" cxnId="{619CB983-8FF6-894F-8128-092798C93D63}">
      <dgm:prSet/>
      <dgm:spPr/>
      <dgm:t>
        <a:bodyPr/>
        <a:lstStyle/>
        <a:p>
          <a:endParaRPr lang="en-GB"/>
        </a:p>
      </dgm:t>
    </dgm:pt>
    <dgm:pt modelId="{462CD79C-1303-B64C-A4A9-1083349F452E}" type="sibTrans" cxnId="{619CB983-8FF6-894F-8128-092798C93D63}">
      <dgm:prSet/>
      <dgm:spPr/>
      <dgm:t>
        <a:bodyPr/>
        <a:lstStyle/>
        <a:p>
          <a:endParaRPr lang="en-GB"/>
        </a:p>
      </dgm:t>
    </dgm:pt>
    <dgm:pt modelId="{126FD052-892F-DD40-8DFA-DA4D4F375390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T" dirty="0"/>
            <a:t>Mancata fidelizzazione del cliente</a:t>
          </a:r>
          <a:endParaRPr lang="en-GB" dirty="0"/>
        </a:p>
      </dgm:t>
    </dgm:pt>
    <dgm:pt modelId="{C14F57C7-B56B-A148-AF79-599B6BFED4B3}" type="parTrans" cxnId="{2B69618C-350F-F442-8E64-6F111B110CDB}">
      <dgm:prSet/>
      <dgm:spPr/>
      <dgm:t>
        <a:bodyPr/>
        <a:lstStyle/>
        <a:p>
          <a:endParaRPr lang="en-GB"/>
        </a:p>
      </dgm:t>
    </dgm:pt>
    <dgm:pt modelId="{34E9FBBC-8688-9541-8485-6129DCEF547A}" type="sibTrans" cxnId="{2B69618C-350F-F442-8E64-6F111B110CDB}">
      <dgm:prSet/>
      <dgm:spPr/>
      <dgm:t>
        <a:bodyPr/>
        <a:lstStyle/>
        <a:p>
          <a:endParaRPr lang="en-GB"/>
        </a:p>
      </dgm:t>
    </dgm:pt>
    <dgm:pt modelId="{44A741E8-CF46-FB4F-8AAE-6BA25F9A5902}" type="pres">
      <dgm:prSet presAssocID="{A2263201-4F32-674E-9892-9D3FBF96B065}" presName="Name0" presStyleCnt="0">
        <dgm:presLayoutVars>
          <dgm:dir/>
          <dgm:resizeHandles val="exact"/>
        </dgm:presLayoutVars>
      </dgm:prSet>
      <dgm:spPr/>
    </dgm:pt>
    <dgm:pt modelId="{63D80B92-7A70-1C40-8204-5D965CC1E54F}" type="pres">
      <dgm:prSet presAssocID="{9C3E40CE-2379-2E41-901D-4D81F4DAE912}" presName="node" presStyleLbl="node1" presStyleIdx="0" presStyleCnt="2">
        <dgm:presLayoutVars>
          <dgm:bulletEnabled val="1"/>
        </dgm:presLayoutVars>
      </dgm:prSet>
      <dgm:spPr/>
    </dgm:pt>
    <dgm:pt modelId="{EF3F7AB1-A673-544D-AAFE-19DB882C7A37}" type="pres">
      <dgm:prSet presAssocID="{462CD79C-1303-B64C-A4A9-1083349F452E}" presName="sibTrans" presStyleLbl="sibTrans2D1" presStyleIdx="0" presStyleCnt="1"/>
      <dgm:spPr/>
    </dgm:pt>
    <dgm:pt modelId="{F3E29A9D-002B-654F-A8D7-C476DD654EBE}" type="pres">
      <dgm:prSet presAssocID="{462CD79C-1303-B64C-A4A9-1083349F452E}" presName="connectorText" presStyleLbl="sibTrans2D1" presStyleIdx="0" presStyleCnt="1"/>
      <dgm:spPr/>
    </dgm:pt>
    <dgm:pt modelId="{14CA1276-5C9C-224B-97F2-7E3D6467F8B4}" type="pres">
      <dgm:prSet presAssocID="{126FD052-892F-DD40-8DFA-DA4D4F375390}" presName="node" presStyleLbl="node1" presStyleIdx="1" presStyleCnt="2">
        <dgm:presLayoutVars>
          <dgm:bulletEnabled val="1"/>
        </dgm:presLayoutVars>
      </dgm:prSet>
      <dgm:spPr/>
    </dgm:pt>
  </dgm:ptLst>
  <dgm:cxnLst>
    <dgm:cxn modelId="{306E042E-5704-6E41-921A-9BE9ED07FF31}" type="presOf" srcId="{A2263201-4F32-674E-9892-9D3FBF96B065}" destId="{44A741E8-CF46-FB4F-8AAE-6BA25F9A5902}" srcOrd="0" destOrd="0" presId="urn:microsoft.com/office/officeart/2005/8/layout/process1"/>
    <dgm:cxn modelId="{C03A995B-8EB8-5F41-8F35-6FED8CAFB69D}" type="presOf" srcId="{126FD052-892F-DD40-8DFA-DA4D4F375390}" destId="{14CA1276-5C9C-224B-97F2-7E3D6467F8B4}" srcOrd="0" destOrd="0" presId="urn:microsoft.com/office/officeart/2005/8/layout/process1"/>
    <dgm:cxn modelId="{33BD1076-ECC0-FE4A-845F-1367D78FA288}" type="presOf" srcId="{9C3E40CE-2379-2E41-901D-4D81F4DAE912}" destId="{63D80B92-7A70-1C40-8204-5D965CC1E54F}" srcOrd="0" destOrd="0" presId="urn:microsoft.com/office/officeart/2005/8/layout/process1"/>
    <dgm:cxn modelId="{619CB983-8FF6-894F-8128-092798C93D63}" srcId="{A2263201-4F32-674E-9892-9D3FBF96B065}" destId="{9C3E40CE-2379-2E41-901D-4D81F4DAE912}" srcOrd="0" destOrd="0" parTransId="{F7E07572-630C-6B45-B1F2-9C88789A965B}" sibTransId="{462CD79C-1303-B64C-A4A9-1083349F452E}"/>
    <dgm:cxn modelId="{2B69618C-350F-F442-8E64-6F111B110CDB}" srcId="{A2263201-4F32-674E-9892-9D3FBF96B065}" destId="{126FD052-892F-DD40-8DFA-DA4D4F375390}" srcOrd="1" destOrd="0" parTransId="{C14F57C7-B56B-A148-AF79-599B6BFED4B3}" sibTransId="{34E9FBBC-8688-9541-8485-6129DCEF547A}"/>
    <dgm:cxn modelId="{C9C579D2-E7BC-8840-9434-59C4F630B44B}" type="presOf" srcId="{462CD79C-1303-B64C-A4A9-1083349F452E}" destId="{F3E29A9D-002B-654F-A8D7-C476DD654EBE}" srcOrd="1" destOrd="0" presId="urn:microsoft.com/office/officeart/2005/8/layout/process1"/>
    <dgm:cxn modelId="{D728F1D2-410A-AE4A-B789-2218E3BFA8F6}" type="presOf" srcId="{462CD79C-1303-B64C-A4A9-1083349F452E}" destId="{EF3F7AB1-A673-544D-AAFE-19DB882C7A37}" srcOrd="0" destOrd="0" presId="urn:microsoft.com/office/officeart/2005/8/layout/process1"/>
    <dgm:cxn modelId="{FADA6FD6-E9B5-224A-9D37-17B91C837AD9}" type="presParOf" srcId="{44A741E8-CF46-FB4F-8AAE-6BA25F9A5902}" destId="{63D80B92-7A70-1C40-8204-5D965CC1E54F}" srcOrd="0" destOrd="0" presId="urn:microsoft.com/office/officeart/2005/8/layout/process1"/>
    <dgm:cxn modelId="{C806469D-511E-F641-9670-6DD44E8635E4}" type="presParOf" srcId="{44A741E8-CF46-FB4F-8AAE-6BA25F9A5902}" destId="{EF3F7AB1-A673-544D-AAFE-19DB882C7A37}" srcOrd="1" destOrd="0" presId="urn:microsoft.com/office/officeart/2005/8/layout/process1"/>
    <dgm:cxn modelId="{E8AC26B7-BA3F-BF4E-8894-4B8739588F59}" type="presParOf" srcId="{EF3F7AB1-A673-544D-AAFE-19DB882C7A37}" destId="{F3E29A9D-002B-654F-A8D7-C476DD654EBE}" srcOrd="0" destOrd="0" presId="urn:microsoft.com/office/officeart/2005/8/layout/process1"/>
    <dgm:cxn modelId="{DF4EB9EB-8A92-AC4D-8088-F10717639996}" type="presParOf" srcId="{44A741E8-CF46-FB4F-8AAE-6BA25F9A5902}" destId="{14CA1276-5C9C-224B-97F2-7E3D6467F8B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59A0C9-42D9-804E-87BD-B2844BA05D96}" type="doc">
      <dgm:prSet loTypeId="urn:microsoft.com/office/officeart/2005/8/layout/hList1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1FC48D-266A-6F48-82DB-9710B4ED068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Chi </a:t>
          </a:r>
          <a:r>
            <a:rPr lang="en-GB" dirty="0" err="1"/>
            <a:t>è</a:t>
          </a:r>
          <a:endParaRPr lang="en-GB" dirty="0"/>
        </a:p>
      </dgm:t>
    </dgm:pt>
    <dgm:pt modelId="{837FC7C1-5A8F-284B-9580-3BA095338AA0}" type="parTrans" cxnId="{B3BE5207-3FD0-0144-A969-E6FAB496D397}">
      <dgm:prSet/>
      <dgm:spPr/>
      <dgm:t>
        <a:bodyPr/>
        <a:lstStyle/>
        <a:p>
          <a:endParaRPr lang="en-GB"/>
        </a:p>
      </dgm:t>
    </dgm:pt>
    <dgm:pt modelId="{F8735662-C90B-4B4F-8E08-D9026A3BEF42}" type="sibTrans" cxnId="{B3BE5207-3FD0-0144-A969-E6FAB496D397}">
      <dgm:prSet/>
      <dgm:spPr/>
      <dgm:t>
        <a:bodyPr/>
        <a:lstStyle/>
        <a:p>
          <a:endParaRPr lang="en-GB"/>
        </a:p>
      </dgm:t>
    </dgm:pt>
    <dgm:pt modelId="{08836DC7-F2DF-4244-B9FB-11084382BD60}">
      <dgm:prSet phldrT="[Text]"/>
      <dgm:spPr>
        <a:noFill/>
      </dgm:spPr>
      <dgm:t>
        <a:bodyPr/>
        <a:lstStyle/>
        <a:p>
          <a:pPr>
            <a:buNone/>
          </a:pPr>
          <a:r>
            <a:rPr lang="en-IT" dirty="0">
              <a:solidFill>
                <a:schemeClr val="bg1"/>
              </a:solidFill>
            </a:rPr>
            <a:t>  MayAI è un assistente virtuale che assiste i clienti in linguaggio naturale</a:t>
          </a:r>
          <a:endParaRPr lang="en-GB" dirty="0">
            <a:solidFill>
              <a:schemeClr val="bg1"/>
            </a:solidFill>
          </a:endParaRPr>
        </a:p>
      </dgm:t>
    </dgm:pt>
    <dgm:pt modelId="{575D460C-E6DA-2941-B57D-3EF0F7CD6039}" type="parTrans" cxnId="{0358F890-CAB3-1443-BBC6-2F78F5505AEC}">
      <dgm:prSet/>
      <dgm:spPr/>
      <dgm:t>
        <a:bodyPr/>
        <a:lstStyle/>
        <a:p>
          <a:endParaRPr lang="en-GB"/>
        </a:p>
      </dgm:t>
    </dgm:pt>
    <dgm:pt modelId="{44366363-4E15-CA4F-B194-4D6596ACA5D3}" type="sibTrans" cxnId="{0358F890-CAB3-1443-BBC6-2F78F5505AEC}">
      <dgm:prSet/>
      <dgm:spPr/>
      <dgm:t>
        <a:bodyPr/>
        <a:lstStyle/>
        <a:p>
          <a:endParaRPr lang="en-GB"/>
        </a:p>
      </dgm:t>
    </dgm:pt>
    <dgm:pt modelId="{6692713D-6A08-D24F-8D29-2E48A901D081}" type="pres">
      <dgm:prSet presAssocID="{3359A0C9-42D9-804E-87BD-B2844BA05D96}" presName="Name0" presStyleCnt="0">
        <dgm:presLayoutVars>
          <dgm:dir/>
          <dgm:animLvl val="lvl"/>
          <dgm:resizeHandles val="exact"/>
        </dgm:presLayoutVars>
      </dgm:prSet>
      <dgm:spPr/>
    </dgm:pt>
    <dgm:pt modelId="{60D85444-B76B-5644-BF4B-6C6AB556941B}" type="pres">
      <dgm:prSet presAssocID="{5A1FC48D-266A-6F48-82DB-9710B4ED0685}" presName="composite" presStyleCnt="0"/>
      <dgm:spPr/>
    </dgm:pt>
    <dgm:pt modelId="{062CD733-74F7-C342-B2A9-7EC849750A42}" type="pres">
      <dgm:prSet presAssocID="{5A1FC48D-266A-6F48-82DB-9710B4ED068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8FA8062-1372-BA4F-87E3-20CA924FE845}" type="pres">
      <dgm:prSet presAssocID="{5A1FC48D-266A-6F48-82DB-9710B4ED068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3BE5207-3FD0-0144-A969-E6FAB496D397}" srcId="{3359A0C9-42D9-804E-87BD-B2844BA05D96}" destId="{5A1FC48D-266A-6F48-82DB-9710B4ED0685}" srcOrd="0" destOrd="0" parTransId="{837FC7C1-5A8F-284B-9580-3BA095338AA0}" sibTransId="{F8735662-C90B-4B4F-8E08-D9026A3BEF42}"/>
    <dgm:cxn modelId="{26C83B15-075C-D44C-B33E-BE7B58BAF5E3}" type="presOf" srcId="{08836DC7-F2DF-4244-B9FB-11084382BD60}" destId="{48FA8062-1372-BA4F-87E3-20CA924FE845}" srcOrd="0" destOrd="0" presId="urn:microsoft.com/office/officeart/2005/8/layout/hList1"/>
    <dgm:cxn modelId="{9D13C364-EA57-7347-BD23-0C5EA5ABF691}" type="presOf" srcId="{5A1FC48D-266A-6F48-82DB-9710B4ED0685}" destId="{062CD733-74F7-C342-B2A9-7EC849750A42}" srcOrd="0" destOrd="0" presId="urn:microsoft.com/office/officeart/2005/8/layout/hList1"/>
    <dgm:cxn modelId="{33EF2F8D-F769-8D46-9C10-E031812742F6}" type="presOf" srcId="{3359A0C9-42D9-804E-87BD-B2844BA05D96}" destId="{6692713D-6A08-D24F-8D29-2E48A901D081}" srcOrd="0" destOrd="0" presId="urn:microsoft.com/office/officeart/2005/8/layout/hList1"/>
    <dgm:cxn modelId="{0358F890-CAB3-1443-BBC6-2F78F5505AEC}" srcId="{5A1FC48D-266A-6F48-82DB-9710B4ED0685}" destId="{08836DC7-F2DF-4244-B9FB-11084382BD60}" srcOrd="0" destOrd="0" parTransId="{575D460C-E6DA-2941-B57D-3EF0F7CD6039}" sibTransId="{44366363-4E15-CA4F-B194-4D6596ACA5D3}"/>
    <dgm:cxn modelId="{3922584F-30E2-8B42-8AF4-9D8071400106}" type="presParOf" srcId="{6692713D-6A08-D24F-8D29-2E48A901D081}" destId="{60D85444-B76B-5644-BF4B-6C6AB556941B}" srcOrd="0" destOrd="0" presId="urn:microsoft.com/office/officeart/2005/8/layout/hList1"/>
    <dgm:cxn modelId="{6676B707-786B-4446-A3EB-90293220A4EA}" type="presParOf" srcId="{60D85444-B76B-5644-BF4B-6C6AB556941B}" destId="{062CD733-74F7-C342-B2A9-7EC849750A42}" srcOrd="0" destOrd="0" presId="urn:microsoft.com/office/officeart/2005/8/layout/hList1"/>
    <dgm:cxn modelId="{5A3A1115-9EFB-424D-BDD8-4EF40387A7CF}" type="presParOf" srcId="{60D85444-B76B-5644-BF4B-6C6AB556941B}" destId="{48FA8062-1372-BA4F-87E3-20CA924FE8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59A0C9-42D9-804E-87BD-B2844BA05D96}" type="doc">
      <dgm:prSet loTypeId="urn:microsoft.com/office/officeart/2005/8/layout/hList1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1FC48D-266A-6F48-82DB-9710B4ED0685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Cosa fa</a:t>
          </a:r>
        </a:p>
      </dgm:t>
    </dgm:pt>
    <dgm:pt modelId="{837FC7C1-5A8F-284B-9580-3BA095338AA0}" type="parTrans" cxnId="{B3BE5207-3FD0-0144-A969-E6FAB496D397}">
      <dgm:prSet/>
      <dgm:spPr/>
      <dgm:t>
        <a:bodyPr/>
        <a:lstStyle/>
        <a:p>
          <a:endParaRPr lang="en-GB"/>
        </a:p>
      </dgm:t>
    </dgm:pt>
    <dgm:pt modelId="{F8735662-C90B-4B4F-8E08-D9026A3BEF42}" type="sibTrans" cxnId="{B3BE5207-3FD0-0144-A969-E6FAB496D397}">
      <dgm:prSet/>
      <dgm:spPr/>
      <dgm:t>
        <a:bodyPr/>
        <a:lstStyle/>
        <a:p>
          <a:endParaRPr lang="en-GB"/>
        </a:p>
      </dgm:t>
    </dgm:pt>
    <dgm:pt modelId="{08836DC7-F2DF-4244-B9FB-11084382BD60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Localizza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prodotti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nel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negozio</a:t>
          </a:r>
          <a:endParaRPr lang="en-GB" dirty="0">
            <a:solidFill>
              <a:schemeClr val="bg1"/>
            </a:solidFill>
          </a:endParaRPr>
        </a:p>
      </dgm:t>
    </dgm:pt>
    <dgm:pt modelId="{575D460C-E6DA-2941-B57D-3EF0F7CD6039}" type="parTrans" cxnId="{0358F890-CAB3-1443-BBC6-2F78F5505AEC}">
      <dgm:prSet/>
      <dgm:spPr/>
      <dgm:t>
        <a:bodyPr/>
        <a:lstStyle/>
        <a:p>
          <a:endParaRPr lang="en-GB"/>
        </a:p>
      </dgm:t>
    </dgm:pt>
    <dgm:pt modelId="{44366363-4E15-CA4F-B194-4D6596ACA5D3}" type="sibTrans" cxnId="{0358F890-CAB3-1443-BBC6-2F78F5505AEC}">
      <dgm:prSet/>
      <dgm:spPr/>
      <dgm:t>
        <a:bodyPr/>
        <a:lstStyle/>
        <a:p>
          <a:endParaRPr lang="en-GB"/>
        </a:p>
      </dgm:t>
    </dgm:pt>
    <dgm:pt modelId="{27E34B54-F9BB-A84B-8288-EDD40CB266C9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Suggerimenti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gli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acquisti</a:t>
          </a:r>
          <a:endParaRPr lang="en-GB" dirty="0">
            <a:solidFill>
              <a:schemeClr val="bg1"/>
            </a:solidFill>
          </a:endParaRPr>
        </a:p>
      </dgm:t>
    </dgm:pt>
    <dgm:pt modelId="{84A81909-738D-8245-8C7E-66BDFC127256}" type="parTrans" cxnId="{070906B2-6633-1140-ADC3-9CD7EC492779}">
      <dgm:prSet/>
      <dgm:spPr/>
      <dgm:t>
        <a:bodyPr/>
        <a:lstStyle/>
        <a:p>
          <a:endParaRPr lang="en-GB"/>
        </a:p>
      </dgm:t>
    </dgm:pt>
    <dgm:pt modelId="{A60E8E07-415A-B64C-8F77-C5FCE4F89D73}" type="sibTrans" cxnId="{070906B2-6633-1140-ADC3-9CD7EC492779}">
      <dgm:prSet/>
      <dgm:spPr/>
      <dgm:t>
        <a:bodyPr/>
        <a:lstStyle/>
        <a:p>
          <a:endParaRPr lang="en-GB"/>
        </a:p>
      </dgm:t>
    </dgm:pt>
    <dgm:pt modelId="{DC8DAAE9-88DB-DE4F-BD52-78B4B2BB4CBA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Avvisa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personale</a:t>
          </a:r>
          <a:r>
            <a:rPr lang="en-GB" dirty="0">
              <a:solidFill>
                <a:schemeClr val="bg1"/>
              </a:solidFill>
            </a:rPr>
            <a:t> di </a:t>
          </a:r>
          <a:r>
            <a:rPr lang="en-GB" dirty="0" err="1">
              <a:solidFill>
                <a:schemeClr val="bg1"/>
              </a:solidFill>
            </a:rPr>
            <a:t>clienti</a:t>
          </a:r>
          <a:r>
            <a:rPr lang="en-GB" dirty="0">
              <a:solidFill>
                <a:schemeClr val="bg1"/>
              </a:solidFill>
            </a:rPr>
            <a:t> in </a:t>
          </a:r>
          <a:r>
            <a:rPr lang="en-GB" dirty="0" err="1">
              <a:solidFill>
                <a:schemeClr val="bg1"/>
              </a:solidFill>
            </a:rPr>
            <a:t>difficoltà</a:t>
          </a:r>
          <a:endParaRPr lang="en-GB" dirty="0">
            <a:solidFill>
              <a:schemeClr val="bg1"/>
            </a:solidFill>
          </a:endParaRPr>
        </a:p>
      </dgm:t>
    </dgm:pt>
    <dgm:pt modelId="{08F3CC78-F2B2-C04E-8B0E-B9A655D90654}" type="parTrans" cxnId="{29EC9DA7-6D0A-0342-9745-532B8C1D35B6}">
      <dgm:prSet/>
      <dgm:spPr/>
      <dgm:t>
        <a:bodyPr/>
        <a:lstStyle/>
        <a:p>
          <a:endParaRPr lang="en-GB"/>
        </a:p>
      </dgm:t>
    </dgm:pt>
    <dgm:pt modelId="{6A2CBD91-34FB-D240-BABC-056EDFDA5171}" type="sibTrans" cxnId="{29EC9DA7-6D0A-0342-9745-532B8C1D35B6}">
      <dgm:prSet/>
      <dgm:spPr/>
      <dgm:t>
        <a:bodyPr/>
        <a:lstStyle/>
        <a:p>
          <a:endParaRPr lang="en-GB"/>
        </a:p>
      </dgm:t>
    </dgm:pt>
    <dgm:pt modelId="{89C1B703-CD37-8F44-8556-4A8E0849A761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Abilita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supporto</a:t>
          </a:r>
          <a:r>
            <a:rPr lang="en-GB" dirty="0">
              <a:solidFill>
                <a:schemeClr val="bg1"/>
              </a:solidFill>
            </a:rPr>
            <a:t> da </a:t>
          </a:r>
          <a:r>
            <a:rPr lang="en-GB" dirty="0" err="1">
              <a:solidFill>
                <a:schemeClr val="bg1"/>
              </a:solidFill>
            </a:rPr>
            <a:t>remoto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clienti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stranieri</a:t>
          </a:r>
          <a:r>
            <a:rPr lang="en-GB" dirty="0">
              <a:solidFill>
                <a:schemeClr val="bg1"/>
              </a:solidFill>
            </a:rPr>
            <a:t> o con </a:t>
          </a:r>
          <a:r>
            <a:rPr lang="en-GB" dirty="0" err="1">
              <a:solidFill>
                <a:schemeClr val="bg1"/>
              </a:solidFill>
            </a:rPr>
            <a:t>disabilità</a:t>
          </a:r>
          <a:endParaRPr lang="en-GB" dirty="0">
            <a:solidFill>
              <a:schemeClr val="bg1"/>
            </a:solidFill>
          </a:endParaRPr>
        </a:p>
      </dgm:t>
    </dgm:pt>
    <dgm:pt modelId="{2F1615D2-3A38-9E42-8FDC-273AD2438E48}" type="parTrans" cxnId="{CBADE103-C53B-184F-B543-1E60C59B66E9}">
      <dgm:prSet/>
      <dgm:spPr/>
      <dgm:t>
        <a:bodyPr/>
        <a:lstStyle/>
        <a:p>
          <a:endParaRPr lang="en-GB"/>
        </a:p>
      </dgm:t>
    </dgm:pt>
    <dgm:pt modelId="{65FA3BB4-3987-F64F-B043-B4F072F25A31}" type="sibTrans" cxnId="{CBADE103-C53B-184F-B543-1E60C59B66E9}">
      <dgm:prSet/>
      <dgm:spPr/>
      <dgm:t>
        <a:bodyPr/>
        <a:lstStyle/>
        <a:p>
          <a:endParaRPr lang="en-GB"/>
        </a:p>
      </dgm:t>
    </dgm:pt>
    <dgm:pt modelId="{6692713D-6A08-D24F-8D29-2E48A901D081}" type="pres">
      <dgm:prSet presAssocID="{3359A0C9-42D9-804E-87BD-B2844BA05D96}" presName="Name0" presStyleCnt="0">
        <dgm:presLayoutVars>
          <dgm:dir/>
          <dgm:animLvl val="lvl"/>
          <dgm:resizeHandles val="exact"/>
        </dgm:presLayoutVars>
      </dgm:prSet>
      <dgm:spPr/>
    </dgm:pt>
    <dgm:pt modelId="{60D85444-B76B-5644-BF4B-6C6AB556941B}" type="pres">
      <dgm:prSet presAssocID="{5A1FC48D-266A-6F48-82DB-9710B4ED0685}" presName="composite" presStyleCnt="0"/>
      <dgm:spPr/>
    </dgm:pt>
    <dgm:pt modelId="{062CD733-74F7-C342-B2A9-7EC849750A42}" type="pres">
      <dgm:prSet presAssocID="{5A1FC48D-266A-6F48-82DB-9710B4ED068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8FA8062-1372-BA4F-87E3-20CA924FE845}" type="pres">
      <dgm:prSet presAssocID="{5A1FC48D-266A-6F48-82DB-9710B4ED068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BADE103-C53B-184F-B543-1E60C59B66E9}" srcId="{5A1FC48D-266A-6F48-82DB-9710B4ED0685}" destId="{89C1B703-CD37-8F44-8556-4A8E0849A761}" srcOrd="3" destOrd="0" parTransId="{2F1615D2-3A38-9E42-8FDC-273AD2438E48}" sibTransId="{65FA3BB4-3987-F64F-B043-B4F072F25A31}"/>
    <dgm:cxn modelId="{B3BE5207-3FD0-0144-A969-E6FAB496D397}" srcId="{3359A0C9-42D9-804E-87BD-B2844BA05D96}" destId="{5A1FC48D-266A-6F48-82DB-9710B4ED0685}" srcOrd="0" destOrd="0" parTransId="{837FC7C1-5A8F-284B-9580-3BA095338AA0}" sibTransId="{F8735662-C90B-4B4F-8E08-D9026A3BEF42}"/>
    <dgm:cxn modelId="{9C187512-6058-C84B-96BB-48CFFCB1BA95}" type="presOf" srcId="{27E34B54-F9BB-A84B-8288-EDD40CB266C9}" destId="{48FA8062-1372-BA4F-87E3-20CA924FE845}" srcOrd="0" destOrd="1" presId="urn:microsoft.com/office/officeart/2005/8/layout/hList1"/>
    <dgm:cxn modelId="{26C83B15-075C-D44C-B33E-BE7B58BAF5E3}" type="presOf" srcId="{08836DC7-F2DF-4244-B9FB-11084382BD60}" destId="{48FA8062-1372-BA4F-87E3-20CA924FE845}" srcOrd="0" destOrd="0" presId="urn:microsoft.com/office/officeart/2005/8/layout/hList1"/>
    <dgm:cxn modelId="{CD65215D-916A-2D45-93B9-93652C19C65D}" type="presOf" srcId="{89C1B703-CD37-8F44-8556-4A8E0849A761}" destId="{48FA8062-1372-BA4F-87E3-20CA924FE845}" srcOrd="0" destOrd="3" presId="urn:microsoft.com/office/officeart/2005/8/layout/hList1"/>
    <dgm:cxn modelId="{9D13C364-EA57-7347-BD23-0C5EA5ABF691}" type="presOf" srcId="{5A1FC48D-266A-6F48-82DB-9710B4ED0685}" destId="{062CD733-74F7-C342-B2A9-7EC849750A42}" srcOrd="0" destOrd="0" presId="urn:microsoft.com/office/officeart/2005/8/layout/hList1"/>
    <dgm:cxn modelId="{33EF2F8D-F769-8D46-9C10-E031812742F6}" type="presOf" srcId="{3359A0C9-42D9-804E-87BD-B2844BA05D96}" destId="{6692713D-6A08-D24F-8D29-2E48A901D081}" srcOrd="0" destOrd="0" presId="urn:microsoft.com/office/officeart/2005/8/layout/hList1"/>
    <dgm:cxn modelId="{0358F890-CAB3-1443-BBC6-2F78F5505AEC}" srcId="{5A1FC48D-266A-6F48-82DB-9710B4ED0685}" destId="{08836DC7-F2DF-4244-B9FB-11084382BD60}" srcOrd="0" destOrd="0" parTransId="{575D460C-E6DA-2941-B57D-3EF0F7CD6039}" sibTransId="{44366363-4E15-CA4F-B194-4D6596ACA5D3}"/>
    <dgm:cxn modelId="{08783495-F77C-D84B-AEB0-AE154A763E60}" type="presOf" srcId="{DC8DAAE9-88DB-DE4F-BD52-78B4B2BB4CBA}" destId="{48FA8062-1372-BA4F-87E3-20CA924FE845}" srcOrd="0" destOrd="2" presId="urn:microsoft.com/office/officeart/2005/8/layout/hList1"/>
    <dgm:cxn modelId="{29EC9DA7-6D0A-0342-9745-532B8C1D35B6}" srcId="{5A1FC48D-266A-6F48-82DB-9710B4ED0685}" destId="{DC8DAAE9-88DB-DE4F-BD52-78B4B2BB4CBA}" srcOrd="2" destOrd="0" parTransId="{08F3CC78-F2B2-C04E-8B0E-B9A655D90654}" sibTransId="{6A2CBD91-34FB-D240-BABC-056EDFDA5171}"/>
    <dgm:cxn modelId="{070906B2-6633-1140-ADC3-9CD7EC492779}" srcId="{5A1FC48D-266A-6F48-82DB-9710B4ED0685}" destId="{27E34B54-F9BB-A84B-8288-EDD40CB266C9}" srcOrd="1" destOrd="0" parTransId="{84A81909-738D-8245-8C7E-66BDFC127256}" sibTransId="{A60E8E07-415A-B64C-8F77-C5FCE4F89D73}"/>
    <dgm:cxn modelId="{3922584F-30E2-8B42-8AF4-9D8071400106}" type="presParOf" srcId="{6692713D-6A08-D24F-8D29-2E48A901D081}" destId="{60D85444-B76B-5644-BF4B-6C6AB556941B}" srcOrd="0" destOrd="0" presId="urn:microsoft.com/office/officeart/2005/8/layout/hList1"/>
    <dgm:cxn modelId="{6676B707-786B-4446-A3EB-90293220A4EA}" type="presParOf" srcId="{60D85444-B76B-5644-BF4B-6C6AB556941B}" destId="{062CD733-74F7-C342-B2A9-7EC849750A42}" srcOrd="0" destOrd="0" presId="urn:microsoft.com/office/officeart/2005/8/layout/hList1"/>
    <dgm:cxn modelId="{5A3A1115-9EFB-424D-BDD8-4EF40387A7CF}" type="presParOf" srcId="{60D85444-B76B-5644-BF4B-6C6AB556941B}" destId="{48FA8062-1372-BA4F-87E3-20CA924FE8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359A0C9-42D9-804E-87BD-B2844BA05D96}" type="doc">
      <dgm:prSet loTypeId="urn:microsoft.com/office/officeart/2005/8/layout/hList1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1FC48D-266A-6F48-82DB-9710B4ED0685}">
      <dgm:prSet phldrT="[Text]"/>
      <dgm:spPr>
        <a:solidFill>
          <a:srgbClr val="00B0F0"/>
        </a:solidFill>
      </dgm:spPr>
      <dgm:t>
        <a:bodyPr/>
        <a:lstStyle/>
        <a:p>
          <a:r>
            <a:rPr lang="en-GB" dirty="0" err="1"/>
            <a:t>Vantaggi</a:t>
          </a:r>
          <a:endParaRPr lang="en-GB" dirty="0"/>
        </a:p>
      </dgm:t>
    </dgm:pt>
    <dgm:pt modelId="{837FC7C1-5A8F-284B-9580-3BA095338AA0}" type="parTrans" cxnId="{B3BE5207-3FD0-0144-A969-E6FAB496D397}">
      <dgm:prSet/>
      <dgm:spPr/>
      <dgm:t>
        <a:bodyPr/>
        <a:lstStyle/>
        <a:p>
          <a:endParaRPr lang="en-GB"/>
        </a:p>
      </dgm:t>
    </dgm:pt>
    <dgm:pt modelId="{F8735662-C90B-4B4F-8E08-D9026A3BEF42}" type="sibTrans" cxnId="{B3BE5207-3FD0-0144-A969-E6FAB496D397}">
      <dgm:prSet/>
      <dgm:spPr/>
      <dgm:t>
        <a:bodyPr/>
        <a:lstStyle/>
        <a:p>
          <a:endParaRPr lang="en-GB"/>
        </a:p>
      </dgm:t>
    </dgm:pt>
    <dgm:pt modelId="{08836DC7-F2DF-4244-B9FB-11084382BD60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Ottimizza</a:t>
          </a:r>
          <a:r>
            <a:rPr lang="en-GB" dirty="0">
              <a:solidFill>
                <a:schemeClr val="bg1"/>
              </a:solidFill>
            </a:rPr>
            <a:t> le </a:t>
          </a:r>
          <a:r>
            <a:rPr lang="en-GB" dirty="0" err="1">
              <a:solidFill>
                <a:schemeClr val="bg1"/>
              </a:solidFill>
            </a:rPr>
            <a:t>risorse</a:t>
          </a:r>
          <a:r>
            <a:rPr lang="en-GB" dirty="0">
              <a:solidFill>
                <a:schemeClr val="bg1"/>
              </a:solidFill>
            </a:rPr>
            <a:t> e </a:t>
          </a:r>
          <a:r>
            <a:rPr lang="en-GB" dirty="0" err="1">
              <a:solidFill>
                <a:schemeClr val="bg1"/>
              </a:solidFill>
            </a:rPr>
            <a:t>garantisce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distanziamento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sociale</a:t>
          </a:r>
          <a:endParaRPr lang="en-GB" dirty="0">
            <a:solidFill>
              <a:schemeClr val="bg1"/>
            </a:solidFill>
          </a:endParaRPr>
        </a:p>
      </dgm:t>
    </dgm:pt>
    <dgm:pt modelId="{575D460C-E6DA-2941-B57D-3EF0F7CD6039}" type="parTrans" cxnId="{0358F890-CAB3-1443-BBC6-2F78F5505AEC}">
      <dgm:prSet/>
      <dgm:spPr/>
      <dgm:t>
        <a:bodyPr/>
        <a:lstStyle/>
        <a:p>
          <a:endParaRPr lang="en-GB"/>
        </a:p>
      </dgm:t>
    </dgm:pt>
    <dgm:pt modelId="{44366363-4E15-CA4F-B194-4D6596ACA5D3}" type="sibTrans" cxnId="{0358F890-CAB3-1443-BBC6-2F78F5505AEC}">
      <dgm:prSet/>
      <dgm:spPr/>
      <dgm:t>
        <a:bodyPr/>
        <a:lstStyle/>
        <a:p>
          <a:endParaRPr lang="en-GB"/>
        </a:p>
      </dgm:t>
    </dgm:pt>
    <dgm:pt modelId="{27E34B54-F9BB-A84B-8288-EDD40CB266C9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Miglioramento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della</a:t>
          </a:r>
          <a:r>
            <a:rPr lang="en-GB" dirty="0">
              <a:solidFill>
                <a:schemeClr val="bg1"/>
              </a:solidFill>
            </a:rPr>
            <a:t> customer experience</a:t>
          </a:r>
        </a:p>
      </dgm:t>
    </dgm:pt>
    <dgm:pt modelId="{84A81909-738D-8245-8C7E-66BDFC127256}" type="parTrans" cxnId="{070906B2-6633-1140-ADC3-9CD7EC492779}">
      <dgm:prSet/>
      <dgm:spPr/>
      <dgm:t>
        <a:bodyPr/>
        <a:lstStyle/>
        <a:p>
          <a:endParaRPr lang="en-GB"/>
        </a:p>
      </dgm:t>
    </dgm:pt>
    <dgm:pt modelId="{A60E8E07-415A-B64C-8F77-C5FCE4F89D73}" type="sibTrans" cxnId="{070906B2-6633-1140-ADC3-9CD7EC492779}">
      <dgm:prSet/>
      <dgm:spPr/>
      <dgm:t>
        <a:bodyPr/>
        <a:lstStyle/>
        <a:p>
          <a:endParaRPr lang="en-GB"/>
        </a:p>
      </dgm:t>
    </dgm:pt>
    <dgm:pt modelId="{DC8DAAE9-88DB-DE4F-BD52-78B4B2BB4CBA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Vettore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efficace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pubblicità</a:t>
          </a:r>
          <a:r>
            <a:rPr lang="en-GB" dirty="0">
              <a:solidFill>
                <a:schemeClr val="bg1"/>
              </a:solidFill>
            </a:rPr>
            <a:t> </a:t>
          </a:r>
        </a:p>
      </dgm:t>
    </dgm:pt>
    <dgm:pt modelId="{08F3CC78-F2B2-C04E-8B0E-B9A655D90654}" type="parTrans" cxnId="{29EC9DA7-6D0A-0342-9745-532B8C1D35B6}">
      <dgm:prSet/>
      <dgm:spPr/>
      <dgm:t>
        <a:bodyPr/>
        <a:lstStyle/>
        <a:p>
          <a:endParaRPr lang="en-GB"/>
        </a:p>
      </dgm:t>
    </dgm:pt>
    <dgm:pt modelId="{6A2CBD91-34FB-D240-BABC-056EDFDA5171}" type="sibTrans" cxnId="{29EC9DA7-6D0A-0342-9745-532B8C1D35B6}">
      <dgm:prSet/>
      <dgm:spPr/>
      <dgm:t>
        <a:bodyPr/>
        <a:lstStyle/>
        <a:p>
          <a:endParaRPr lang="en-GB"/>
        </a:p>
      </dgm:t>
    </dgm:pt>
    <dgm:pt modelId="{89C1B703-CD37-8F44-8556-4A8E0849A761}">
      <dgm:prSet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>
              <a:solidFill>
                <a:schemeClr val="bg1"/>
              </a:solidFill>
            </a:rPr>
            <a:t>Abilita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il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supporto</a:t>
          </a:r>
          <a:r>
            <a:rPr lang="en-GB" dirty="0">
              <a:solidFill>
                <a:schemeClr val="bg1"/>
              </a:solidFill>
            </a:rPr>
            <a:t> da </a:t>
          </a:r>
          <a:r>
            <a:rPr lang="en-GB" dirty="0" err="1">
              <a:solidFill>
                <a:schemeClr val="bg1"/>
              </a:solidFill>
            </a:rPr>
            <a:t>remoto</a:t>
          </a:r>
          <a:r>
            <a:rPr lang="en-GB" dirty="0">
              <a:solidFill>
                <a:schemeClr val="bg1"/>
              </a:solidFill>
            </a:rPr>
            <a:t> per </a:t>
          </a:r>
          <a:r>
            <a:rPr lang="en-GB" dirty="0" err="1">
              <a:solidFill>
                <a:schemeClr val="bg1"/>
              </a:solidFill>
            </a:rPr>
            <a:t>clienti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stranieri</a:t>
          </a:r>
          <a:r>
            <a:rPr lang="en-GB" dirty="0">
              <a:solidFill>
                <a:schemeClr val="bg1"/>
              </a:solidFill>
            </a:rPr>
            <a:t> o con </a:t>
          </a:r>
          <a:r>
            <a:rPr lang="en-GB" dirty="0" err="1">
              <a:solidFill>
                <a:schemeClr val="bg1"/>
              </a:solidFill>
            </a:rPr>
            <a:t>disabilità</a:t>
          </a:r>
          <a:endParaRPr lang="en-GB" dirty="0">
            <a:solidFill>
              <a:schemeClr val="bg1"/>
            </a:solidFill>
          </a:endParaRPr>
        </a:p>
      </dgm:t>
    </dgm:pt>
    <dgm:pt modelId="{2F1615D2-3A38-9E42-8FDC-273AD2438E48}" type="parTrans" cxnId="{CBADE103-C53B-184F-B543-1E60C59B66E9}">
      <dgm:prSet/>
      <dgm:spPr/>
      <dgm:t>
        <a:bodyPr/>
        <a:lstStyle/>
        <a:p>
          <a:endParaRPr lang="en-GB"/>
        </a:p>
      </dgm:t>
    </dgm:pt>
    <dgm:pt modelId="{65FA3BB4-3987-F64F-B043-B4F072F25A31}" type="sibTrans" cxnId="{CBADE103-C53B-184F-B543-1E60C59B66E9}">
      <dgm:prSet/>
      <dgm:spPr/>
      <dgm:t>
        <a:bodyPr/>
        <a:lstStyle/>
        <a:p>
          <a:endParaRPr lang="en-GB"/>
        </a:p>
      </dgm:t>
    </dgm:pt>
    <dgm:pt modelId="{6692713D-6A08-D24F-8D29-2E48A901D081}" type="pres">
      <dgm:prSet presAssocID="{3359A0C9-42D9-804E-87BD-B2844BA05D96}" presName="Name0" presStyleCnt="0">
        <dgm:presLayoutVars>
          <dgm:dir/>
          <dgm:animLvl val="lvl"/>
          <dgm:resizeHandles val="exact"/>
        </dgm:presLayoutVars>
      </dgm:prSet>
      <dgm:spPr/>
    </dgm:pt>
    <dgm:pt modelId="{60D85444-B76B-5644-BF4B-6C6AB556941B}" type="pres">
      <dgm:prSet presAssocID="{5A1FC48D-266A-6F48-82DB-9710B4ED0685}" presName="composite" presStyleCnt="0"/>
      <dgm:spPr/>
    </dgm:pt>
    <dgm:pt modelId="{062CD733-74F7-C342-B2A9-7EC849750A42}" type="pres">
      <dgm:prSet presAssocID="{5A1FC48D-266A-6F48-82DB-9710B4ED068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8FA8062-1372-BA4F-87E3-20CA924FE845}" type="pres">
      <dgm:prSet presAssocID="{5A1FC48D-266A-6F48-82DB-9710B4ED068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BADE103-C53B-184F-B543-1E60C59B66E9}" srcId="{5A1FC48D-266A-6F48-82DB-9710B4ED0685}" destId="{89C1B703-CD37-8F44-8556-4A8E0849A761}" srcOrd="3" destOrd="0" parTransId="{2F1615D2-3A38-9E42-8FDC-273AD2438E48}" sibTransId="{65FA3BB4-3987-F64F-B043-B4F072F25A31}"/>
    <dgm:cxn modelId="{B3BE5207-3FD0-0144-A969-E6FAB496D397}" srcId="{3359A0C9-42D9-804E-87BD-B2844BA05D96}" destId="{5A1FC48D-266A-6F48-82DB-9710B4ED0685}" srcOrd="0" destOrd="0" parTransId="{837FC7C1-5A8F-284B-9580-3BA095338AA0}" sibTransId="{F8735662-C90B-4B4F-8E08-D9026A3BEF42}"/>
    <dgm:cxn modelId="{9C187512-6058-C84B-96BB-48CFFCB1BA95}" type="presOf" srcId="{27E34B54-F9BB-A84B-8288-EDD40CB266C9}" destId="{48FA8062-1372-BA4F-87E3-20CA924FE845}" srcOrd="0" destOrd="1" presId="urn:microsoft.com/office/officeart/2005/8/layout/hList1"/>
    <dgm:cxn modelId="{26C83B15-075C-D44C-B33E-BE7B58BAF5E3}" type="presOf" srcId="{08836DC7-F2DF-4244-B9FB-11084382BD60}" destId="{48FA8062-1372-BA4F-87E3-20CA924FE845}" srcOrd="0" destOrd="0" presId="urn:microsoft.com/office/officeart/2005/8/layout/hList1"/>
    <dgm:cxn modelId="{CD65215D-916A-2D45-93B9-93652C19C65D}" type="presOf" srcId="{89C1B703-CD37-8F44-8556-4A8E0849A761}" destId="{48FA8062-1372-BA4F-87E3-20CA924FE845}" srcOrd="0" destOrd="3" presId="urn:microsoft.com/office/officeart/2005/8/layout/hList1"/>
    <dgm:cxn modelId="{9D13C364-EA57-7347-BD23-0C5EA5ABF691}" type="presOf" srcId="{5A1FC48D-266A-6F48-82DB-9710B4ED0685}" destId="{062CD733-74F7-C342-B2A9-7EC849750A42}" srcOrd="0" destOrd="0" presId="urn:microsoft.com/office/officeart/2005/8/layout/hList1"/>
    <dgm:cxn modelId="{33EF2F8D-F769-8D46-9C10-E031812742F6}" type="presOf" srcId="{3359A0C9-42D9-804E-87BD-B2844BA05D96}" destId="{6692713D-6A08-D24F-8D29-2E48A901D081}" srcOrd="0" destOrd="0" presId="urn:microsoft.com/office/officeart/2005/8/layout/hList1"/>
    <dgm:cxn modelId="{0358F890-CAB3-1443-BBC6-2F78F5505AEC}" srcId="{5A1FC48D-266A-6F48-82DB-9710B4ED0685}" destId="{08836DC7-F2DF-4244-B9FB-11084382BD60}" srcOrd="0" destOrd="0" parTransId="{575D460C-E6DA-2941-B57D-3EF0F7CD6039}" sibTransId="{44366363-4E15-CA4F-B194-4D6596ACA5D3}"/>
    <dgm:cxn modelId="{08783495-F77C-D84B-AEB0-AE154A763E60}" type="presOf" srcId="{DC8DAAE9-88DB-DE4F-BD52-78B4B2BB4CBA}" destId="{48FA8062-1372-BA4F-87E3-20CA924FE845}" srcOrd="0" destOrd="2" presId="urn:microsoft.com/office/officeart/2005/8/layout/hList1"/>
    <dgm:cxn modelId="{29EC9DA7-6D0A-0342-9745-532B8C1D35B6}" srcId="{5A1FC48D-266A-6F48-82DB-9710B4ED0685}" destId="{DC8DAAE9-88DB-DE4F-BD52-78B4B2BB4CBA}" srcOrd="2" destOrd="0" parTransId="{08F3CC78-F2B2-C04E-8B0E-B9A655D90654}" sibTransId="{6A2CBD91-34FB-D240-BABC-056EDFDA5171}"/>
    <dgm:cxn modelId="{070906B2-6633-1140-ADC3-9CD7EC492779}" srcId="{5A1FC48D-266A-6F48-82DB-9710B4ED0685}" destId="{27E34B54-F9BB-A84B-8288-EDD40CB266C9}" srcOrd="1" destOrd="0" parTransId="{84A81909-738D-8245-8C7E-66BDFC127256}" sibTransId="{A60E8E07-415A-B64C-8F77-C5FCE4F89D73}"/>
    <dgm:cxn modelId="{3922584F-30E2-8B42-8AF4-9D8071400106}" type="presParOf" srcId="{6692713D-6A08-D24F-8D29-2E48A901D081}" destId="{60D85444-B76B-5644-BF4B-6C6AB556941B}" srcOrd="0" destOrd="0" presId="urn:microsoft.com/office/officeart/2005/8/layout/hList1"/>
    <dgm:cxn modelId="{6676B707-786B-4446-A3EB-90293220A4EA}" type="presParOf" srcId="{60D85444-B76B-5644-BF4B-6C6AB556941B}" destId="{062CD733-74F7-C342-B2A9-7EC849750A42}" srcOrd="0" destOrd="0" presId="urn:microsoft.com/office/officeart/2005/8/layout/hList1"/>
    <dgm:cxn modelId="{5A3A1115-9EFB-424D-BDD8-4EF40387A7CF}" type="presParOf" srcId="{60D85444-B76B-5644-BF4B-6C6AB556941B}" destId="{48FA8062-1372-BA4F-87E3-20CA924FE8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742D99-2B5C-8440-BCE7-5EEFC0372944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BCA349-D33C-FB49-A23B-283AE4D1DC8C}">
      <dgm:prSet phldrT="[Text]"/>
      <dgm:spPr/>
      <dgm:t>
        <a:bodyPr/>
        <a:lstStyle/>
        <a:p>
          <a:r>
            <a:rPr lang="en-GB" dirty="0"/>
            <a:t>Pietro Maria </a:t>
          </a:r>
          <a:r>
            <a:rPr lang="en-GB" dirty="0" err="1"/>
            <a:t>Broccolo</a:t>
          </a:r>
          <a:endParaRPr lang="en-GB" dirty="0"/>
        </a:p>
      </dgm:t>
    </dgm:pt>
    <dgm:pt modelId="{C260DDCF-91B6-C045-91CB-A244F993A2B2}" type="parTrans" cxnId="{9DE1A277-694D-F64A-A7CD-11E3716E5C5C}">
      <dgm:prSet/>
      <dgm:spPr/>
      <dgm:t>
        <a:bodyPr/>
        <a:lstStyle/>
        <a:p>
          <a:endParaRPr lang="en-GB"/>
        </a:p>
      </dgm:t>
    </dgm:pt>
    <dgm:pt modelId="{350B28EA-497B-3B4C-905F-F6C1ED29947A}" type="sibTrans" cxnId="{9DE1A277-694D-F64A-A7CD-11E3716E5C5C}">
      <dgm:prSet/>
      <dgm:spPr/>
      <dgm:t>
        <a:bodyPr/>
        <a:lstStyle/>
        <a:p>
          <a:endParaRPr lang="en-GB"/>
        </a:p>
      </dgm:t>
    </dgm:pt>
    <dgm:pt modelId="{A25DCABA-37EE-4B44-B2C6-8AEF8294DA08}">
      <dgm:prSet phldrT="[Text]"/>
      <dgm:spPr/>
      <dgm:t>
        <a:bodyPr/>
        <a:lstStyle/>
        <a:p>
          <a:r>
            <a:rPr lang="en-GB" dirty="0"/>
            <a:t>Edoardo Lascialfari</a:t>
          </a:r>
        </a:p>
      </dgm:t>
    </dgm:pt>
    <dgm:pt modelId="{D91BC453-9260-F64F-AE2A-BEFC603CD804}" type="parTrans" cxnId="{15CF09C4-2BA6-8940-A215-01F4062BE164}">
      <dgm:prSet/>
      <dgm:spPr/>
      <dgm:t>
        <a:bodyPr/>
        <a:lstStyle/>
        <a:p>
          <a:endParaRPr lang="en-GB"/>
        </a:p>
      </dgm:t>
    </dgm:pt>
    <dgm:pt modelId="{3EADF035-EB97-894C-84EC-03F17FD1009D}" type="sibTrans" cxnId="{15CF09C4-2BA6-8940-A215-01F4062BE164}">
      <dgm:prSet/>
      <dgm:spPr/>
      <dgm:t>
        <a:bodyPr/>
        <a:lstStyle/>
        <a:p>
          <a:endParaRPr lang="en-GB"/>
        </a:p>
      </dgm:t>
    </dgm:pt>
    <dgm:pt modelId="{2C0BF9E8-B4E1-A94E-8837-D622115E8643}">
      <dgm:prSet phldrT="[Text]"/>
      <dgm:spPr/>
      <dgm:t>
        <a:bodyPr/>
        <a:lstStyle/>
        <a:p>
          <a:r>
            <a:rPr lang="en-GB" dirty="0"/>
            <a:t>Francesco </a:t>
          </a:r>
          <a:r>
            <a:rPr lang="en-GB" dirty="0" err="1"/>
            <a:t>Canossi</a:t>
          </a:r>
          <a:endParaRPr lang="en-GB" dirty="0"/>
        </a:p>
      </dgm:t>
    </dgm:pt>
    <dgm:pt modelId="{8087DB6E-86CD-5047-92CE-8DC5331ED57C}" type="parTrans" cxnId="{40406C3B-9D94-7B4B-BB3E-B48C3C40FBE8}">
      <dgm:prSet/>
      <dgm:spPr/>
      <dgm:t>
        <a:bodyPr/>
        <a:lstStyle/>
        <a:p>
          <a:endParaRPr lang="en-GB"/>
        </a:p>
      </dgm:t>
    </dgm:pt>
    <dgm:pt modelId="{0C5CE624-3596-6146-948F-7977F83DEE6F}" type="sibTrans" cxnId="{40406C3B-9D94-7B4B-BB3E-B48C3C40FBE8}">
      <dgm:prSet/>
      <dgm:spPr/>
      <dgm:t>
        <a:bodyPr/>
        <a:lstStyle/>
        <a:p>
          <a:endParaRPr lang="en-GB"/>
        </a:p>
      </dgm:t>
    </dgm:pt>
    <dgm:pt modelId="{029F74F6-8ED3-E140-BEF4-A170233D991C}">
      <dgm:prSet/>
      <dgm:spPr/>
      <dgm:t>
        <a:bodyPr/>
        <a:lstStyle/>
        <a:p>
          <a:r>
            <a:rPr lang="en-GB" dirty="0"/>
            <a:t>Developer</a:t>
          </a:r>
        </a:p>
      </dgm:t>
    </dgm:pt>
    <dgm:pt modelId="{E47E3CFF-E225-0947-ADCD-E020A4E07BB1}" type="parTrans" cxnId="{154B32D8-89DA-404D-A11D-911AC177A1D0}">
      <dgm:prSet/>
      <dgm:spPr/>
      <dgm:t>
        <a:bodyPr/>
        <a:lstStyle/>
        <a:p>
          <a:endParaRPr lang="en-GB"/>
        </a:p>
      </dgm:t>
    </dgm:pt>
    <dgm:pt modelId="{F656BF53-66F5-6C49-A850-549004D6DBB6}" type="sibTrans" cxnId="{154B32D8-89DA-404D-A11D-911AC177A1D0}">
      <dgm:prSet/>
      <dgm:spPr/>
      <dgm:t>
        <a:bodyPr/>
        <a:lstStyle/>
        <a:p>
          <a:endParaRPr lang="en-GB"/>
        </a:p>
      </dgm:t>
    </dgm:pt>
    <dgm:pt modelId="{15CD5DE4-6C2D-E54A-9E5A-6AC1DE896B4A}">
      <dgm:prSet/>
      <dgm:spPr/>
      <dgm:t>
        <a:bodyPr/>
        <a:lstStyle/>
        <a:p>
          <a:r>
            <a:rPr lang="en-GB" dirty="0"/>
            <a:t>Business analysis</a:t>
          </a:r>
        </a:p>
      </dgm:t>
    </dgm:pt>
    <dgm:pt modelId="{2CE5F820-32A0-AA4B-9DD7-C79F3DF0D0BD}" type="parTrans" cxnId="{8FC4B835-F337-BE4B-AAC9-686625416314}">
      <dgm:prSet/>
      <dgm:spPr/>
      <dgm:t>
        <a:bodyPr/>
        <a:lstStyle/>
        <a:p>
          <a:endParaRPr lang="en-GB"/>
        </a:p>
      </dgm:t>
    </dgm:pt>
    <dgm:pt modelId="{02C6F514-F58E-3A41-A3AD-55EDD5EF0760}" type="sibTrans" cxnId="{8FC4B835-F337-BE4B-AAC9-686625416314}">
      <dgm:prSet/>
      <dgm:spPr/>
      <dgm:t>
        <a:bodyPr/>
        <a:lstStyle/>
        <a:p>
          <a:endParaRPr lang="en-GB"/>
        </a:p>
      </dgm:t>
    </dgm:pt>
    <dgm:pt modelId="{9130490C-A6FA-5747-A425-5652668A38E8}">
      <dgm:prSet/>
      <dgm:spPr/>
      <dgm:t>
        <a:bodyPr/>
        <a:lstStyle/>
        <a:p>
          <a:r>
            <a:rPr lang="en-IT" dirty="0"/>
            <a:t>Custumer experience, UX design, project managing</a:t>
          </a:r>
          <a:endParaRPr lang="en-GB" dirty="0"/>
        </a:p>
      </dgm:t>
    </dgm:pt>
    <dgm:pt modelId="{FD6F7728-5625-C34B-97EC-BCC813BA2112}" type="parTrans" cxnId="{CD5863F5-1ECD-FF4C-8698-6F85357DB76C}">
      <dgm:prSet/>
      <dgm:spPr/>
      <dgm:t>
        <a:bodyPr/>
        <a:lstStyle/>
        <a:p>
          <a:endParaRPr lang="en-GB"/>
        </a:p>
      </dgm:t>
    </dgm:pt>
    <dgm:pt modelId="{5D311F6F-B80D-D34D-B295-D12DBC0F3673}" type="sibTrans" cxnId="{CD5863F5-1ECD-FF4C-8698-6F85357DB76C}">
      <dgm:prSet/>
      <dgm:spPr/>
      <dgm:t>
        <a:bodyPr/>
        <a:lstStyle/>
        <a:p>
          <a:endParaRPr lang="en-GB"/>
        </a:p>
      </dgm:t>
    </dgm:pt>
    <dgm:pt modelId="{CA1E99EA-19D5-E240-BF80-72EB9E662077}" type="pres">
      <dgm:prSet presAssocID="{15742D99-2B5C-8440-BCE7-5EEFC0372944}" presName="Name0" presStyleCnt="0">
        <dgm:presLayoutVars>
          <dgm:dir/>
          <dgm:resizeHandles val="exact"/>
        </dgm:presLayoutVars>
      </dgm:prSet>
      <dgm:spPr/>
    </dgm:pt>
    <dgm:pt modelId="{1138BE75-94C0-4148-8297-9CE75CC13103}" type="pres">
      <dgm:prSet presAssocID="{69BCA349-D33C-FB49-A23B-283AE4D1DC8C}" presName="composite" presStyleCnt="0"/>
      <dgm:spPr/>
    </dgm:pt>
    <dgm:pt modelId="{7262927E-D5F0-4E44-93A6-DE85F60E951F}" type="pres">
      <dgm:prSet presAssocID="{69BCA349-D33C-FB49-A23B-283AE4D1DC8C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DF503240-3DBD-F54E-9D4A-72E8F0E463E8}" type="pres">
      <dgm:prSet presAssocID="{69BCA349-D33C-FB49-A23B-283AE4D1DC8C}" presName="wedgeRectCallout1" presStyleLbl="node1" presStyleIdx="0" presStyleCnt="3" custLinFactNeighborX="1101" custLinFactNeighborY="31510">
        <dgm:presLayoutVars>
          <dgm:bulletEnabled val="1"/>
        </dgm:presLayoutVars>
      </dgm:prSet>
      <dgm:spPr/>
    </dgm:pt>
    <dgm:pt modelId="{BE0F67AA-8CDD-544E-B307-854FE74718FF}" type="pres">
      <dgm:prSet presAssocID="{350B28EA-497B-3B4C-905F-F6C1ED29947A}" presName="sibTrans" presStyleCnt="0"/>
      <dgm:spPr/>
    </dgm:pt>
    <dgm:pt modelId="{4B3AFBC1-683F-2D40-AEF8-DDAEF3959C85}" type="pres">
      <dgm:prSet presAssocID="{A25DCABA-37EE-4B44-B2C6-8AEF8294DA08}" presName="composite" presStyleCnt="0"/>
      <dgm:spPr/>
    </dgm:pt>
    <dgm:pt modelId="{E90146CD-4B2A-8443-9BB4-519DEC8D79AF}" type="pres">
      <dgm:prSet presAssocID="{A25DCABA-37EE-4B44-B2C6-8AEF8294DA08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9130806D-74E2-0D41-A81B-8DDB18EF6B6F}" type="pres">
      <dgm:prSet presAssocID="{A25DCABA-37EE-4B44-B2C6-8AEF8294DA08}" presName="wedgeRectCallout1" presStyleLbl="node1" presStyleIdx="1" presStyleCnt="3" custLinFactNeighborX="1469" custLinFactNeighborY="24508">
        <dgm:presLayoutVars>
          <dgm:bulletEnabled val="1"/>
        </dgm:presLayoutVars>
      </dgm:prSet>
      <dgm:spPr/>
    </dgm:pt>
    <dgm:pt modelId="{D3C9035E-D221-C144-B942-26F0C4514334}" type="pres">
      <dgm:prSet presAssocID="{3EADF035-EB97-894C-84EC-03F17FD1009D}" presName="sibTrans" presStyleCnt="0"/>
      <dgm:spPr/>
    </dgm:pt>
    <dgm:pt modelId="{5F4BCB48-1D15-654F-8686-7487B53B00AD}" type="pres">
      <dgm:prSet presAssocID="{2C0BF9E8-B4E1-A94E-8837-D622115E8643}" presName="composite" presStyleCnt="0"/>
      <dgm:spPr/>
    </dgm:pt>
    <dgm:pt modelId="{B8AA14B6-E6C9-2848-9506-94358E670501}" type="pres">
      <dgm:prSet presAssocID="{2C0BF9E8-B4E1-A94E-8837-D622115E8643}" presName="rect1" presStyleLbl="b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0AB264A4-931C-8F46-97DB-DB0E6EB7360A}" type="pres">
      <dgm:prSet presAssocID="{2C0BF9E8-B4E1-A94E-8837-D622115E8643}" presName="wedgeRectCallout1" presStyleLbl="node1" presStyleIdx="2" presStyleCnt="3" custLinFactNeighborX="-1985" custLinFactNeighborY="28009">
        <dgm:presLayoutVars>
          <dgm:bulletEnabled val="1"/>
        </dgm:presLayoutVars>
      </dgm:prSet>
      <dgm:spPr/>
    </dgm:pt>
  </dgm:ptLst>
  <dgm:cxnLst>
    <dgm:cxn modelId="{A42DF30E-7863-E040-98C1-7AFF1286FAF5}" type="presOf" srcId="{15CD5DE4-6C2D-E54A-9E5A-6AC1DE896B4A}" destId="{0AB264A4-931C-8F46-97DB-DB0E6EB7360A}" srcOrd="0" destOrd="1" presId="urn:microsoft.com/office/officeart/2008/layout/BendingPictureCaptionList"/>
    <dgm:cxn modelId="{8FC4B835-F337-BE4B-AAC9-686625416314}" srcId="{2C0BF9E8-B4E1-A94E-8837-D622115E8643}" destId="{15CD5DE4-6C2D-E54A-9E5A-6AC1DE896B4A}" srcOrd="0" destOrd="0" parTransId="{2CE5F820-32A0-AA4B-9DD7-C79F3DF0D0BD}" sibTransId="{02C6F514-F58E-3A41-A3AD-55EDD5EF0760}"/>
    <dgm:cxn modelId="{40406C3B-9D94-7B4B-BB3E-B48C3C40FBE8}" srcId="{15742D99-2B5C-8440-BCE7-5EEFC0372944}" destId="{2C0BF9E8-B4E1-A94E-8837-D622115E8643}" srcOrd="2" destOrd="0" parTransId="{8087DB6E-86CD-5047-92CE-8DC5331ED57C}" sibTransId="{0C5CE624-3596-6146-948F-7977F83DEE6F}"/>
    <dgm:cxn modelId="{4EF5B53D-7722-B247-9CF2-88734CC97A8A}" type="presOf" srcId="{029F74F6-8ED3-E140-BEF4-A170233D991C}" destId="{DF503240-3DBD-F54E-9D4A-72E8F0E463E8}" srcOrd="0" destOrd="1" presId="urn:microsoft.com/office/officeart/2008/layout/BendingPictureCaptionList"/>
    <dgm:cxn modelId="{9DE1A277-694D-F64A-A7CD-11E3716E5C5C}" srcId="{15742D99-2B5C-8440-BCE7-5EEFC0372944}" destId="{69BCA349-D33C-FB49-A23B-283AE4D1DC8C}" srcOrd="0" destOrd="0" parTransId="{C260DDCF-91B6-C045-91CB-A244F993A2B2}" sibTransId="{350B28EA-497B-3B4C-905F-F6C1ED29947A}"/>
    <dgm:cxn modelId="{9F73267D-79DB-0D48-84E2-4DD309A1E577}" type="presOf" srcId="{69BCA349-D33C-FB49-A23B-283AE4D1DC8C}" destId="{DF503240-3DBD-F54E-9D4A-72E8F0E463E8}" srcOrd="0" destOrd="0" presId="urn:microsoft.com/office/officeart/2008/layout/BendingPictureCaptionList"/>
    <dgm:cxn modelId="{A6A4EB87-F630-4541-A3B1-ED8E24418816}" type="presOf" srcId="{9130490C-A6FA-5747-A425-5652668A38E8}" destId="{9130806D-74E2-0D41-A81B-8DDB18EF6B6F}" srcOrd="0" destOrd="1" presId="urn:microsoft.com/office/officeart/2008/layout/BendingPictureCaptionList"/>
    <dgm:cxn modelId="{15CF09C4-2BA6-8940-A215-01F4062BE164}" srcId="{15742D99-2B5C-8440-BCE7-5EEFC0372944}" destId="{A25DCABA-37EE-4B44-B2C6-8AEF8294DA08}" srcOrd="1" destOrd="0" parTransId="{D91BC453-9260-F64F-AE2A-BEFC603CD804}" sibTransId="{3EADF035-EB97-894C-84EC-03F17FD1009D}"/>
    <dgm:cxn modelId="{154B32D8-89DA-404D-A11D-911AC177A1D0}" srcId="{69BCA349-D33C-FB49-A23B-283AE4D1DC8C}" destId="{029F74F6-8ED3-E140-BEF4-A170233D991C}" srcOrd="0" destOrd="0" parTransId="{E47E3CFF-E225-0947-ADCD-E020A4E07BB1}" sibTransId="{F656BF53-66F5-6C49-A850-549004D6DBB6}"/>
    <dgm:cxn modelId="{F54081E3-B5B5-5945-B8D5-6137160408C2}" type="presOf" srcId="{15742D99-2B5C-8440-BCE7-5EEFC0372944}" destId="{CA1E99EA-19D5-E240-BF80-72EB9E662077}" srcOrd="0" destOrd="0" presId="urn:microsoft.com/office/officeart/2008/layout/BendingPictureCaptionList"/>
    <dgm:cxn modelId="{01CE60E7-2751-CA4D-8DE4-04891BBE45A4}" type="presOf" srcId="{A25DCABA-37EE-4B44-B2C6-8AEF8294DA08}" destId="{9130806D-74E2-0D41-A81B-8DDB18EF6B6F}" srcOrd="0" destOrd="0" presId="urn:microsoft.com/office/officeart/2008/layout/BendingPictureCaptionList"/>
    <dgm:cxn modelId="{E1BE49EC-DD0A-DC4D-9EC9-274692B5A9F5}" type="presOf" srcId="{2C0BF9E8-B4E1-A94E-8837-D622115E8643}" destId="{0AB264A4-931C-8F46-97DB-DB0E6EB7360A}" srcOrd="0" destOrd="0" presId="urn:microsoft.com/office/officeart/2008/layout/BendingPictureCaptionList"/>
    <dgm:cxn modelId="{CD5863F5-1ECD-FF4C-8698-6F85357DB76C}" srcId="{A25DCABA-37EE-4B44-B2C6-8AEF8294DA08}" destId="{9130490C-A6FA-5747-A425-5652668A38E8}" srcOrd="0" destOrd="0" parTransId="{FD6F7728-5625-C34B-97EC-BCC813BA2112}" sibTransId="{5D311F6F-B80D-D34D-B295-D12DBC0F3673}"/>
    <dgm:cxn modelId="{AED42160-6A57-E142-B629-9F50BEB4AA09}" type="presParOf" srcId="{CA1E99EA-19D5-E240-BF80-72EB9E662077}" destId="{1138BE75-94C0-4148-8297-9CE75CC13103}" srcOrd="0" destOrd="0" presId="urn:microsoft.com/office/officeart/2008/layout/BendingPictureCaptionList"/>
    <dgm:cxn modelId="{0BF34FCE-4EE2-7B45-9703-269D4642E54E}" type="presParOf" srcId="{1138BE75-94C0-4148-8297-9CE75CC13103}" destId="{7262927E-D5F0-4E44-93A6-DE85F60E951F}" srcOrd="0" destOrd="0" presId="urn:microsoft.com/office/officeart/2008/layout/BendingPictureCaptionList"/>
    <dgm:cxn modelId="{F9360CCE-6FFA-664B-9033-8A26A411479B}" type="presParOf" srcId="{1138BE75-94C0-4148-8297-9CE75CC13103}" destId="{DF503240-3DBD-F54E-9D4A-72E8F0E463E8}" srcOrd="1" destOrd="0" presId="urn:microsoft.com/office/officeart/2008/layout/BendingPictureCaptionList"/>
    <dgm:cxn modelId="{23EE1535-6F8D-3546-A550-121DBEE625DA}" type="presParOf" srcId="{CA1E99EA-19D5-E240-BF80-72EB9E662077}" destId="{BE0F67AA-8CDD-544E-B307-854FE74718FF}" srcOrd="1" destOrd="0" presId="urn:microsoft.com/office/officeart/2008/layout/BendingPictureCaptionList"/>
    <dgm:cxn modelId="{A4E78704-40EC-954D-8FCD-FCB3F4C1E5E4}" type="presParOf" srcId="{CA1E99EA-19D5-E240-BF80-72EB9E662077}" destId="{4B3AFBC1-683F-2D40-AEF8-DDAEF3959C85}" srcOrd="2" destOrd="0" presId="urn:microsoft.com/office/officeart/2008/layout/BendingPictureCaptionList"/>
    <dgm:cxn modelId="{FF5768D5-D597-DC44-9E2A-29795699FCDA}" type="presParOf" srcId="{4B3AFBC1-683F-2D40-AEF8-DDAEF3959C85}" destId="{E90146CD-4B2A-8443-9BB4-519DEC8D79AF}" srcOrd="0" destOrd="0" presId="urn:microsoft.com/office/officeart/2008/layout/BendingPictureCaptionList"/>
    <dgm:cxn modelId="{CD62625D-CF55-D043-99CA-73D28319485B}" type="presParOf" srcId="{4B3AFBC1-683F-2D40-AEF8-DDAEF3959C85}" destId="{9130806D-74E2-0D41-A81B-8DDB18EF6B6F}" srcOrd="1" destOrd="0" presId="urn:microsoft.com/office/officeart/2008/layout/BendingPictureCaptionList"/>
    <dgm:cxn modelId="{A1EFEB41-BFED-6B4A-A496-EF0C3D6BB4AE}" type="presParOf" srcId="{CA1E99EA-19D5-E240-BF80-72EB9E662077}" destId="{D3C9035E-D221-C144-B942-26F0C4514334}" srcOrd="3" destOrd="0" presId="urn:microsoft.com/office/officeart/2008/layout/BendingPictureCaptionList"/>
    <dgm:cxn modelId="{5D2FBA68-BAF0-C745-A8FE-049EB68C2A5A}" type="presParOf" srcId="{CA1E99EA-19D5-E240-BF80-72EB9E662077}" destId="{5F4BCB48-1D15-654F-8686-7487B53B00AD}" srcOrd="4" destOrd="0" presId="urn:microsoft.com/office/officeart/2008/layout/BendingPictureCaptionList"/>
    <dgm:cxn modelId="{61C8BF94-6735-0E4D-8DAD-C1DAB3ADC3BA}" type="presParOf" srcId="{5F4BCB48-1D15-654F-8686-7487B53B00AD}" destId="{B8AA14B6-E6C9-2848-9506-94358E670501}" srcOrd="0" destOrd="0" presId="urn:microsoft.com/office/officeart/2008/layout/BendingPictureCaptionList"/>
    <dgm:cxn modelId="{CD974268-9BD2-0747-B4AD-061A9631DA90}" type="presParOf" srcId="{5F4BCB48-1D15-654F-8686-7487B53B00AD}" destId="{0AB264A4-931C-8F46-97DB-DB0E6EB7360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5B54B-B225-9548-907E-8D31A82F2FED}">
      <dsp:nvSpPr>
        <dsp:cNvPr id="0" name=""/>
        <dsp:cNvSpPr/>
      </dsp:nvSpPr>
      <dsp:spPr>
        <a:xfrm>
          <a:off x="0" y="0"/>
          <a:ext cx="2073505" cy="2019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3E627-3B4E-8445-B368-AA1217BC6092}">
      <dsp:nvSpPr>
        <dsp:cNvPr id="0" name=""/>
        <dsp:cNvSpPr/>
      </dsp:nvSpPr>
      <dsp:spPr>
        <a:xfrm>
          <a:off x="0" y="2219885"/>
          <a:ext cx="2330323" cy="62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noProof="1">
              <a:solidFill>
                <a:schemeClr val="bg1"/>
              </a:solidFill>
            </a:rPr>
            <a:t>Tentativo di orientamento</a:t>
          </a:r>
        </a:p>
      </dsp:txBody>
      <dsp:txXfrm>
        <a:off x="0" y="2219885"/>
        <a:ext cx="2330323" cy="626813"/>
      </dsp:txXfrm>
    </dsp:sp>
    <dsp:sp modelId="{1A34C40D-D163-064B-99BC-EA93A9E24DC1}">
      <dsp:nvSpPr>
        <dsp:cNvPr id="0" name=""/>
        <dsp:cNvSpPr/>
      </dsp:nvSpPr>
      <dsp:spPr>
        <a:xfrm>
          <a:off x="3739541" y="894133"/>
          <a:ext cx="2004821" cy="198936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F3DCF-4CC0-164B-8694-AFB0567BB79D}">
      <dsp:nvSpPr>
        <dsp:cNvPr id="0" name=""/>
        <dsp:cNvSpPr/>
      </dsp:nvSpPr>
      <dsp:spPr>
        <a:xfrm>
          <a:off x="3630303" y="2983120"/>
          <a:ext cx="2279282" cy="46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noProof="1">
              <a:solidFill>
                <a:schemeClr val="bg1"/>
              </a:solidFill>
            </a:rPr>
            <a:t>Inseguimento dell’addetto</a:t>
          </a:r>
        </a:p>
      </dsp:txBody>
      <dsp:txXfrm>
        <a:off x="3630303" y="2983120"/>
        <a:ext cx="2279282" cy="468193"/>
      </dsp:txXfrm>
    </dsp:sp>
    <dsp:sp modelId="{DDE8ED58-1DC6-2E43-8C74-7B28503ABCBC}">
      <dsp:nvSpPr>
        <dsp:cNvPr id="0" name=""/>
        <dsp:cNvSpPr/>
      </dsp:nvSpPr>
      <dsp:spPr>
        <a:xfrm>
          <a:off x="1240364" y="3160702"/>
          <a:ext cx="2023656" cy="1985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D7DC2-734B-AF46-ADD3-80FA7591DD5D}">
      <dsp:nvSpPr>
        <dsp:cNvPr id="0" name=""/>
        <dsp:cNvSpPr/>
      </dsp:nvSpPr>
      <dsp:spPr>
        <a:xfrm>
          <a:off x="804729" y="5138561"/>
          <a:ext cx="2913376" cy="620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noProof="1">
              <a:solidFill>
                <a:schemeClr val="bg1"/>
              </a:solidFill>
            </a:rPr>
            <a:t>…e il tempo scorre</a:t>
          </a:r>
        </a:p>
      </dsp:txBody>
      <dsp:txXfrm>
        <a:off x="804729" y="5138561"/>
        <a:ext cx="2913376" cy="620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Difficoltà dei clienti nel </a:t>
          </a:r>
          <a:br>
            <a:rPr lang="en-IT" sz="2500" kern="1200" dirty="0"/>
          </a:br>
          <a:r>
            <a:rPr lang="en-IT" sz="2500" kern="1200" dirty="0"/>
            <a:t>reperire informazioni</a:t>
          </a:r>
          <a:endParaRPr lang="en-GB" sz="25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1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Peggioramento della Customer Experience</a:t>
          </a:r>
          <a:endParaRPr lang="en-GB" sz="2500" kern="1200" dirty="0"/>
        </a:p>
      </dsp:txBody>
      <dsp:txXfrm>
        <a:off x="6195078" y="28424"/>
        <a:ext cx="4346430" cy="913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100" kern="1200" dirty="0"/>
            <a:t>Assistenza a clienti internazionali o con disabilità difficoltosa</a:t>
          </a:r>
          <a:endParaRPr lang="en-GB" sz="21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1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Limitazione dell’incluisività e potenzi</a:t>
          </a:r>
          <a:endParaRPr lang="en-GB" sz="2500" kern="1200" dirty="0"/>
        </a:p>
      </dsp:txBody>
      <dsp:txXfrm>
        <a:off x="6195078" y="28424"/>
        <a:ext cx="4346430" cy="913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Il distanziamento sociale </a:t>
          </a:r>
          <a:endParaRPr lang="en-GB" sz="25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Riduzione</a:t>
          </a:r>
          <a:r>
            <a:rPr lang="en-GB" sz="2500" kern="1200" dirty="0"/>
            <a:t> </a:t>
          </a:r>
          <a:r>
            <a:rPr lang="en-GB" sz="2500" kern="1200" dirty="0" err="1"/>
            <a:t>delle</a:t>
          </a:r>
          <a:r>
            <a:rPr lang="en-GB" sz="2500" kern="1200" dirty="0"/>
            <a:t> </a:t>
          </a:r>
          <a:r>
            <a:rPr lang="en-GB" sz="2500" kern="1200" dirty="0" err="1"/>
            <a:t>possibili</a:t>
          </a:r>
          <a:r>
            <a:rPr lang="en-GB" sz="2500" kern="1200" dirty="0"/>
            <a:t> </a:t>
          </a:r>
          <a:r>
            <a:rPr lang="en-GB" sz="2500" kern="1200" dirty="0" err="1"/>
            <a:t>azioni</a:t>
          </a:r>
          <a:r>
            <a:rPr lang="en-GB" sz="2500" kern="1200" dirty="0"/>
            <a:t> di caring</a:t>
          </a:r>
        </a:p>
      </dsp:txBody>
      <dsp:txXfrm>
        <a:off x="6195078" y="28424"/>
        <a:ext cx="4346430" cy="913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80B92-7A70-1C40-8204-5D965CC1E54F}">
      <dsp:nvSpPr>
        <dsp:cNvPr id="0" name=""/>
        <dsp:cNvSpPr/>
      </dsp:nvSpPr>
      <dsp:spPr>
        <a:xfrm>
          <a:off x="2064" y="0"/>
          <a:ext cx="4403278" cy="970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Assenza di KPI sui prodotti non trovati</a:t>
          </a:r>
          <a:endParaRPr lang="en-GB" sz="2500" kern="1200" dirty="0"/>
        </a:p>
      </dsp:txBody>
      <dsp:txXfrm>
        <a:off x="30488" y="28424"/>
        <a:ext cx="4346430" cy="913602"/>
      </dsp:txXfrm>
    </dsp:sp>
    <dsp:sp modelId="{EF3F7AB1-A673-544D-AAFE-19DB882C7A37}">
      <dsp:nvSpPr>
        <dsp:cNvPr id="0" name=""/>
        <dsp:cNvSpPr/>
      </dsp:nvSpPr>
      <dsp:spPr>
        <a:xfrm>
          <a:off x="4845671" y="0"/>
          <a:ext cx="933495" cy="9704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>
        <a:off x="4845671" y="194090"/>
        <a:ext cx="653447" cy="582270"/>
      </dsp:txXfrm>
    </dsp:sp>
    <dsp:sp modelId="{14CA1276-5C9C-224B-97F2-7E3D6467F8B4}">
      <dsp:nvSpPr>
        <dsp:cNvPr id="0" name=""/>
        <dsp:cNvSpPr/>
      </dsp:nvSpPr>
      <dsp:spPr>
        <a:xfrm>
          <a:off x="6166654" y="0"/>
          <a:ext cx="4403278" cy="97045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2500" kern="1200" dirty="0"/>
            <a:t>Mancata fidelizzazione del cliente</a:t>
          </a:r>
          <a:endParaRPr lang="en-GB" sz="2500" kern="1200" dirty="0"/>
        </a:p>
      </dsp:txBody>
      <dsp:txXfrm>
        <a:off x="6195078" y="28424"/>
        <a:ext cx="4346430" cy="9136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D733-74F7-C342-B2A9-7EC849750A42}">
      <dsp:nvSpPr>
        <dsp:cNvPr id="0" name=""/>
        <dsp:cNvSpPr/>
      </dsp:nvSpPr>
      <dsp:spPr>
        <a:xfrm>
          <a:off x="0" y="20903"/>
          <a:ext cx="7634556" cy="1180800"/>
        </a:xfrm>
        <a:prstGeom prst="rect">
          <a:avLst/>
        </a:prstGeom>
        <a:solidFill>
          <a:srgbClr val="FFC00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Chi </a:t>
          </a:r>
          <a:r>
            <a:rPr lang="en-GB" sz="4100" kern="1200" dirty="0" err="1"/>
            <a:t>è</a:t>
          </a:r>
          <a:endParaRPr lang="en-GB" sz="4100" kern="1200" dirty="0"/>
        </a:p>
      </dsp:txBody>
      <dsp:txXfrm>
        <a:off x="0" y="20903"/>
        <a:ext cx="7634556" cy="1180800"/>
      </dsp:txXfrm>
    </dsp:sp>
    <dsp:sp modelId="{48FA8062-1372-BA4F-87E3-20CA924FE845}">
      <dsp:nvSpPr>
        <dsp:cNvPr id="0" name=""/>
        <dsp:cNvSpPr/>
      </dsp:nvSpPr>
      <dsp:spPr>
        <a:xfrm>
          <a:off x="0" y="1201703"/>
          <a:ext cx="7634556" cy="2307172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T" sz="4100" kern="1200" dirty="0">
              <a:solidFill>
                <a:schemeClr val="bg1"/>
              </a:solidFill>
            </a:rPr>
            <a:t>  MayAI è un assistente virtuale che assiste i clienti in linguaggio naturale</a:t>
          </a:r>
          <a:endParaRPr lang="en-GB" sz="4100" kern="1200" dirty="0">
            <a:solidFill>
              <a:schemeClr val="bg1"/>
            </a:solidFill>
          </a:endParaRPr>
        </a:p>
      </dsp:txBody>
      <dsp:txXfrm>
        <a:off x="0" y="1201703"/>
        <a:ext cx="7634556" cy="23071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D733-74F7-C342-B2A9-7EC849750A42}">
      <dsp:nvSpPr>
        <dsp:cNvPr id="0" name=""/>
        <dsp:cNvSpPr/>
      </dsp:nvSpPr>
      <dsp:spPr>
        <a:xfrm>
          <a:off x="0" y="60507"/>
          <a:ext cx="7634556" cy="950400"/>
        </a:xfrm>
        <a:prstGeom prst="rect">
          <a:avLst/>
        </a:prstGeom>
        <a:solidFill>
          <a:srgbClr val="92D05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Cosa fa</a:t>
          </a:r>
        </a:p>
      </dsp:txBody>
      <dsp:txXfrm>
        <a:off x="0" y="60507"/>
        <a:ext cx="7634556" cy="950400"/>
      </dsp:txXfrm>
    </dsp:sp>
    <dsp:sp modelId="{48FA8062-1372-BA4F-87E3-20CA924FE845}">
      <dsp:nvSpPr>
        <dsp:cNvPr id="0" name=""/>
        <dsp:cNvSpPr/>
      </dsp:nvSpPr>
      <dsp:spPr>
        <a:xfrm>
          <a:off x="0" y="1010907"/>
          <a:ext cx="7634556" cy="2989305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Localizza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prodotti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nel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negozio</a:t>
          </a:r>
          <a:endParaRPr lang="en-GB" sz="3300" kern="1200" dirty="0">
            <a:solidFill>
              <a:schemeClr val="bg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Suggerimenti</a:t>
          </a:r>
          <a:r>
            <a:rPr lang="en-GB" sz="3300" kern="1200" dirty="0">
              <a:solidFill>
                <a:schemeClr val="bg1"/>
              </a:solidFill>
            </a:rPr>
            <a:t> per </a:t>
          </a:r>
          <a:r>
            <a:rPr lang="en-GB" sz="3300" kern="1200" dirty="0" err="1">
              <a:solidFill>
                <a:schemeClr val="bg1"/>
              </a:solidFill>
            </a:rPr>
            <a:t>gli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acquisti</a:t>
          </a:r>
          <a:endParaRPr lang="en-GB" sz="3300" kern="1200" dirty="0">
            <a:solidFill>
              <a:schemeClr val="bg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Avvisa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il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personale</a:t>
          </a:r>
          <a:r>
            <a:rPr lang="en-GB" sz="3300" kern="1200" dirty="0">
              <a:solidFill>
                <a:schemeClr val="bg1"/>
              </a:solidFill>
            </a:rPr>
            <a:t> di </a:t>
          </a:r>
          <a:r>
            <a:rPr lang="en-GB" sz="3300" kern="1200" dirty="0" err="1">
              <a:solidFill>
                <a:schemeClr val="bg1"/>
              </a:solidFill>
            </a:rPr>
            <a:t>clienti</a:t>
          </a:r>
          <a:r>
            <a:rPr lang="en-GB" sz="3300" kern="1200" dirty="0">
              <a:solidFill>
                <a:schemeClr val="bg1"/>
              </a:solidFill>
            </a:rPr>
            <a:t> in </a:t>
          </a:r>
          <a:r>
            <a:rPr lang="en-GB" sz="3300" kern="1200" dirty="0" err="1">
              <a:solidFill>
                <a:schemeClr val="bg1"/>
              </a:solidFill>
            </a:rPr>
            <a:t>difficoltà</a:t>
          </a:r>
          <a:endParaRPr lang="en-GB" sz="3300" kern="1200" dirty="0">
            <a:solidFill>
              <a:schemeClr val="bg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300" kern="1200" dirty="0" err="1">
              <a:solidFill>
                <a:schemeClr val="bg1"/>
              </a:solidFill>
            </a:rPr>
            <a:t>Abilita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il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supporto</a:t>
          </a:r>
          <a:r>
            <a:rPr lang="en-GB" sz="3300" kern="1200" dirty="0">
              <a:solidFill>
                <a:schemeClr val="bg1"/>
              </a:solidFill>
            </a:rPr>
            <a:t> da </a:t>
          </a:r>
          <a:r>
            <a:rPr lang="en-GB" sz="3300" kern="1200" dirty="0" err="1">
              <a:solidFill>
                <a:schemeClr val="bg1"/>
              </a:solidFill>
            </a:rPr>
            <a:t>remoto</a:t>
          </a:r>
          <a:r>
            <a:rPr lang="en-GB" sz="3300" kern="1200" dirty="0">
              <a:solidFill>
                <a:schemeClr val="bg1"/>
              </a:solidFill>
            </a:rPr>
            <a:t> per </a:t>
          </a:r>
          <a:r>
            <a:rPr lang="en-GB" sz="3300" kern="1200" dirty="0" err="1">
              <a:solidFill>
                <a:schemeClr val="bg1"/>
              </a:solidFill>
            </a:rPr>
            <a:t>clienti</a:t>
          </a:r>
          <a:r>
            <a:rPr lang="en-GB" sz="3300" kern="1200" dirty="0">
              <a:solidFill>
                <a:schemeClr val="bg1"/>
              </a:solidFill>
            </a:rPr>
            <a:t> </a:t>
          </a:r>
          <a:r>
            <a:rPr lang="en-GB" sz="3300" kern="1200" dirty="0" err="1">
              <a:solidFill>
                <a:schemeClr val="bg1"/>
              </a:solidFill>
            </a:rPr>
            <a:t>stranieri</a:t>
          </a:r>
          <a:r>
            <a:rPr lang="en-GB" sz="3300" kern="1200" dirty="0">
              <a:solidFill>
                <a:schemeClr val="bg1"/>
              </a:solidFill>
            </a:rPr>
            <a:t> o con </a:t>
          </a:r>
          <a:r>
            <a:rPr lang="en-GB" sz="3300" kern="1200" dirty="0" err="1">
              <a:solidFill>
                <a:schemeClr val="bg1"/>
              </a:solidFill>
            </a:rPr>
            <a:t>disabilità</a:t>
          </a:r>
          <a:endParaRPr lang="en-GB" sz="3300" kern="1200" dirty="0">
            <a:solidFill>
              <a:schemeClr val="bg1"/>
            </a:solidFill>
          </a:endParaRPr>
        </a:p>
      </dsp:txBody>
      <dsp:txXfrm>
        <a:off x="0" y="1010907"/>
        <a:ext cx="7634556" cy="29893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CD733-74F7-C342-B2A9-7EC849750A42}">
      <dsp:nvSpPr>
        <dsp:cNvPr id="0" name=""/>
        <dsp:cNvSpPr/>
      </dsp:nvSpPr>
      <dsp:spPr>
        <a:xfrm>
          <a:off x="0" y="33710"/>
          <a:ext cx="7634556" cy="864000"/>
        </a:xfrm>
        <a:prstGeom prst="rect">
          <a:avLst/>
        </a:prstGeom>
        <a:solidFill>
          <a:srgbClr val="00B0F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Vantaggi</a:t>
          </a:r>
          <a:endParaRPr lang="en-GB" sz="3000" kern="1200" dirty="0"/>
        </a:p>
      </dsp:txBody>
      <dsp:txXfrm>
        <a:off x="0" y="33710"/>
        <a:ext cx="7634556" cy="864000"/>
      </dsp:txXfrm>
    </dsp:sp>
    <dsp:sp modelId="{48FA8062-1372-BA4F-87E3-20CA924FE845}">
      <dsp:nvSpPr>
        <dsp:cNvPr id="0" name=""/>
        <dsp:cNvSpPr/>
      </dsp:nvSpPr>
      <dsp:spPr>
        <a:xfrm>
          <a:off x="0" y="897710"/>
          <a:ext cx="7634556" cy="3129300"/>
        </a:xfrm>
        <a:prstGeom prst="rect">
          <a:avLst/>
        </a:prstGeom>
        <a:noFill/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Ottimizza</a:t>
          </a:r>
          <a:r>
            <a:rPr lang="en-GB" sz="3000" kern="1200" dirty="0">
              <a:solidFill>
                <a:schemeClr val="bg1"/>
              </a:solidFill>
            </a:rPr>
            <a:t> le </a:t>
          </a:r>
          <a:r>
            <a:rPr lang="en-GB" sz="3000" kern="1200" dirty="0" err="1">
              <a:solidFill>
                <a:schemeClr val="bg1"/>
              </a:solidFill>
            </a:rPr>
            <a:t>risorse</a:t>
          </a:r>
          <a:r>
            <a:rPr lang="en-GB" sz="3000" kern="1200" dirty="0">
              <a:solidFill>
                <a:schemeClr val="bg1"/>
              </a:solidFill>
            </a:rPr>
            <a:t> e </a:t>
          </a:r>
          <a:r>
            <a:rPr lang="en-GB" sz="3000" kern="1200" dirty="0" err="1">
              <a:solidFill>
                <a:schemeClr val="bg1"/>
              </a:solidFill>
            </a:rPr>
            <a:t>garantisce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il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distanziamento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sociale</a:t>
          </a:r>
          <a:endParaRPr lang="en-GB" sz="3000" kern="1200" dirty="0">
            <a:solidFill>
              <a:schemeClr val="bg1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Miglioramento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della</a:t>
          </a:r>
          <a:r>
            <a:rPr lang="en-GB" sz="3000" kern="1200" dirty="0">
              <a:solidFill>
                <a:schemeClr val="bg1"/>
              </a:solidFill>
            </a:rPr>
            <a:t> customer experience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Vettore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efficace</a:t>
          </a:r>
          <a:r>
            <a:rPr lang="en-GB" sz="3000" kern="1200" dirty="0">
              <a:solidFill>
                <a:schemeClr val="bg1"/>
              </a:solidFill>
            </a:rPr>
            <a:t> per </a:t>
          </a:r>
          <a:r>
            <a:rPr lang="en-GB" sz="3000" kern="1200" dirty="0" err="1">
              <a:solidFill>
                <a:schemeClr val="bg1"/>
              </a:solidFill>
            </a:rPr>
            <a:t>pubblicità</a:t>
          </a:r>
          <a:r>
            <a:rPr lang="en-GB" sz="3000" kern="1200" dirty="0">
              <a:solidFill>
                <a:schemeClr val="bg1"/>
              </a:solidFill>
            </a:rPr>
            <a:t> 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000" kern="1200" dirty="0" err="1">
              <a:solidFill>
                <a:schemeClr val="bg1"/>
              </a:solidFill>
            </a:rPr>
            <a:t>Abilita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il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supporto</a:t>
          </a:r>
          <a:r>
            <a:rPr lang="en-GB" sz="3000" kern="1200" dirty="0">
              <a:solidFill>
                <a:schemeClr val="bg1"/>
              </a:solidFill>
            </a:rPr>
            <a:t> da </a:t>
          </a:r>
          <a:r>
            <a:rPr lang="en-GB" sz="3000" kern="1200" dirty="0" err="1">
              <a:solidFill>
                <a:schemeClr val="bg1"/>
              </a:solidFill>
            </a:rPr>
            <a:t>remoto</a:t>
          </a:r>
          <a:r>
            <a:rPr lang="en-GB" sz="3000" kern="1200" dirty="0">
              <a:solidFill>
                <a:schemeClr val="bg1"/>
              </a:solidFill>
            </a:rPr>
            <a:t> per </a:t>
          </a:r>
          <a:r>
            <a:rPr lang="en-GB" sz="3000" kern="1200" dirty="0" err="1">
              <a:solidFill>
                <a:schemeClr val="bg1"/>
              </a:solidFill>
            </a:rPr>
            <a:t>clienti</a:t>
          </a:r>
          <a:r>
            <a:rPr lang="en-GB" sz="3000" kern="1200" dirty="0">
              <a:solidFill>
                <a:schemeClr val="bg1"/>
              </a:solidFill>
            </a:rPr>
            <a:t> </a:t>
          </a:r>
          <a:r>
            <a:rPr lang="en-GB" sz="3000" kern="1200" dirty="0" err="1">
              <a:solidFill>
                <a:schemeClr val="bg1"/>
              </a:solidFill>
            </a:rPr>
            <a:t>stranieri</a:t>
          </a:r>
          <a:r>
            <a:rPr lang="en-GB" sz="3000" kern="1200" dirty="0">
              <a:solidFill>
                <a:schemeClr val="bg1"/>
              </a:solidFill>
            </a:rPr>
            <a:t> o con </a:t>
          </a:r>
          <a:r>
            <a:rPr lang="en-GB" sz="3000" kern="1200" dirty="0" err="1">
              <a:solidFill>
                <a:schemeClr val="bg1"/>
              </a:solidFill>
            </a:rPr>
            <a:t>disabilità</a:t>
          </a:r>
          <a:endParaRPr lang="en-GB" sz="3000" kern="1200" dirty="0">
            <a:solidFill>
              <a:schemeClr val="bg1"/>
            </a:solidFill>
          </a:endParaRPr>
        </a:p>
      </dsp:txBody>
      <dsp:txXfrm>
        <a:off x="0" y="897710"/>
        <a:ext cx="7634556" cy="31293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2927E-D5F0-4E44-93A6-DE85F60E951F}">
      <dsp:nvSpPr>
        <dsp:cNvPr id="0" name=""/>
        <dsp:cNvSpPr/>
      </dsp:nvSpPr>
      <dsp:spPr>
        <a:xfrm>
          <a:off x="0" y="495498"/>
          <a:ext cx="3371453" cy="2697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03240-3DBD-F54E-9D4A-72E8F0E463E8}">
      <dsp:nvSpPr>
        <dsp:cNvPr id="0" name=""/>
        <dsp:cNvSpPr/>
      </dsp:nvSpPr>
      <dsp:spPr>
        <a:xfrm>
          <a:off x="336467" y="3220401"/>
          <a:ext cx="3000593" cy="9440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Pietro Maria </a:t>
          </a:r>
          <a:r>
            <a:rPr lang="en-GB" sz="1900" kern="1200" dirty="0" err="1"/>
            <a:t>Broccolo</a:t>
          </a:r>
          <a:endParaRPr lang="en-GB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Developer</a:t>
          </a:r>
        </a:p>
      </dsp:txBody>
      <dsp:txXfrm>
        <a:off x="336467" y="3220401"/>
        <a:ext cx="3000593" cy="944006"/>
      </dsp:txXfrm>
    </dsp:sp>
    <dsp:sp modelId="{E90146CD-4B2A-8443-9BB4-519DEC8D79AF}">
      <dsp:nvSpPr>
        <dsp:cNvPr id="0" name=""/>
        <dsp:cNvSpPr/>
      </dsp:nvSpPr>
      <dsp:spPr>
        <a:xfrm>
          <a:off x="3708598" y="495498"/>
          <a:ext cx="3371453" cy="26971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0806D-74E2-0D41-A81B-8DDB18EF6B6F}">
      <dsp:nvSpPr>
        <dsp:cNvPr id="0" name=""/>
        <dsp:cNvSpPr/>
      </dsp:nvSpPr>
      <dsp:spPr>
        <a:xfrm>
          <a:off x="4056107" y="3154301"/>
          <a:ext cx="3000593" cy="9440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Edoardo Lascialfari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T" sz="1500" kern="1200" dirty="0"/>
            <a:t>Custumer experience, UX design, project managing</a:t>
          </a:r>
          <a:endParaRPr lang="en-GB" sz="1500" kern="1200" dirty="0"/>
        </a:p>
      </dsp:txBody>
      <dsp:txXfrm>
        <a:off x="4056107" y="3154301"/>
        <a:ext cx="3000593" cy="944006"/>
      </dsp:txXfrm>
    </dsp:sp>
    <dsp:sp modelId="{B8AA14B6-E6C9-2848-9506-94358E670501}">
      <dsp:nvSpPr>
        <dsp:cNvPr id="0" name=""/>
        <dsp:cNvSpPr/>
      </dsp:nvSpPr>
      <dsp:spPr>
        <a:xfrm>
          <a:off x="7417196" y="495498"/>
          <a:ext cx="3371453" cy="269716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264A4-931C-8F46-97DB-DB0E6EB7360A}">
      <dsp:nvSpPr>
        <dsp:cNvPr id="0" name=""/>
        <dsp:cNvSpPr/>
      </dsp:nvSpPr>
      <dsp:spPr>
        <a:xfrm>
          <a:off x="7661065" y="3187351"/>
          <a:ext cx="3000593" cy="9440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Francesco </a:t>
          </a:r>
          <a:r>
            <a:rPr lang="en-GB" sz="1900" kern="1200" dirty="0" err="1"/>
            <a:t>Canossi</a:t>
          </a:r>
          <a:endParaRPr lang="en-GB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Business analysis</a:t>
          </a:r>
        </a:p>
      </dsp:txBody>
      <dsp:txXfrm>
        <a:off x="7661065" y="3187351"/>
        <a:ext cx="3000593" cy="94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1">
  <dgm:title val="Elenco etichette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F6A41-74EE-43B2-87AC-ACB08008B329}" type="datetimeFigureOut">
              <a:rPr lang="en-ID" smtClean="0"/>
              <a:t>05/07/20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98B0-5D07-4B48-9C62-CAFE4B0476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724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4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452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99E512-D3A3-4DDF-907E-52EF3D360F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ACB08-03C1-4E1A-B473-336F7652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46EC4-6F37-4F7C-80BA-735A69395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811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2E91-C378-40B9-8D45-1E0128E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53411-ED82-4F15-B05E-3C27CCC3B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6CD60-B7AF-4759-9E8B-5C7647AB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A84E-D48D-456E-BDED-F4AE9DC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416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A6528-13AE-4422-803F-35AEE68EF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4495C-4B8C-4105-8E5A-403CE929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52CFE-E1C4-4FB2-A353-8008738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17392-A31E-4262-B0D3-2D822298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652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5A4D-1428-4584-9FC7-2ADC2D4D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DF31-72D8-4061-B213-2139BBE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A2214-112A-41E3-BC48-A5285D38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4442-A9C3-4765-B91B-044CA3E9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983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ADD5-FBC4-4E7E-9F25-D489441C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24F2F-7120-4789-9395-4E23FFDA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06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1EF9-8182-485C-B161-A597355F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2B07-6EEA-4272-8DB9-6D89CD813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1E125-0248-4310-B661-E5D65C6F5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3A8E8-C2AD-44B5-B565-F844501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C5327-7D12-4CF4-B408-C0A299DB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63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F501-75A1-4B40-8869-FB573CF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A48D1-B585-4A51-AB24-5B7AF27B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52208-87A2-4E78-AC6D-97CEF889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E0121-D12B-4DCD-BEED-3F85B8637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938F0-7573-4AF6-B38F-73653D1D9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0D2A2-88DC-4ED0-8AFB-2EAB7EB8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F6E16-1905-426D-9BC6-CA2F6716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17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30A9-9D9B-41AB-A2C8-264B14F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11734-ACE0-40FF-AE7A-75FD44F3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B1280-3B3D-48AA-AC02-B3C5FA3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49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61CBF-E5DC-4DC1-8116-CD5C98D2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3773B-DB9C-407B-9FC2-C57BCDD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798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FCD9-A257-4186-AF27-459F0B67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62D-5D92-4D18-8957-20AAF873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508E4-3011-403F-9473-DB77B1586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47360-43F4-4776-9EBE-9ECB07BB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7663B-A81F-40D1-A855-2A42F4C7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621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B681-2D6A-41AF-AEFC-5E5FF4BB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12A98-E2AF-48C5-A3C9-840BCA6B0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9D-52B8-4BF0-A2D5-60D3F610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C2893-EA85-4026-AB43-6B51B1AE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81C61-DD81-43C7-AD05-18C41430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73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7B935-D3A7-4925-B992-258A2050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673751"/>
            <a:ext cx="616267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BBAF0-B894-463D-8435-F9768B40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1600199"/>
            <a:ext cx="10788650" cy="43624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9F053-329F-4780-9693-E7C3D244E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48525" y="635132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ID"/>
              <a:t>Insert Your Footer Here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D65AB-FD68-4E0A-BFC5-FA8ADADA8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668" y="6351329"/>
            <a:ext cx="190757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200">
                <a:solidFill>
                  <a:srgbClr val="21D795"/>
                </a:solidFill>
              </a:defRPr>
            </a:lvl1pPr>
          </a:lstStyle>
          <a:p>
            <a:fld id="{CF25293F-90B6-45AB-8342-A371567C769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C760EC63-5D63-43EA-A1B1-20252CE15852}"/>
              </a:ext>
            </a:extLst>
          </p:cNvPr>
          <p:cNvSpPr/>
          <p:nvPr userDrawn="1"/>
        </p:nvSpPr>
        <p:spPr>
          <a:xfrm flipH="1">
            <a:off x="11861800" y="6527800"/>
            <a:ext cx="330200" cy="330200"/>
          </a:xfrm>
          <a:prstGeom prst="rtTriangle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3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edoardo.lascialfari@outlook.com" TargetMode="External"/><Relationship Id="rId2" Type="http://schemas.openxmlformats.org/officeDocument/2006/relationships/hyperlink" Target="http://www.mayai.i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mailto:Francesco.canossi@gmail.co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rtlCol="0" anchor="ctr">
            <a:normAutofit/>
          </a:bodyPr>
          <a:lstStyle/>
          <a:p>
            <a:pPr algn="ctr" rtl="0"/>
            <a:r>
              <a:rPr lang="it-IT" sz="2800" dirty="0" err="1"/>
              <a:t>Sit</a:t>
            </a:r>
            <a:r>
              <a:rPr lang="it-IT" sz="2800" dirty="0"/>
              <a:t> </a:t>
            </a:r>
            <a:r>
              <a:rPr lang="it-IT" sz="2800" dirty="0" err="1"/>
              <a:t>Dolor</a:t>
            </a:r>
            <a:r>
              <a:rPr lang="it-IT" sz="2800" dirty="0"/>
              <a:t> </a:t>
            </a:r>
            <a:r>
              <a:rPr lang="it-IT" sz="2800" dirty="0" err="1"/>
              <a:t>Amet</a:t>
            </a:r>
            <a:endParaRPr lang="it-IT" sz="28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9"/>
            <a:ext cx="5452533" cy="1248656"/>
          </a:xfrm>
          <a:effectLst/>
        </p:spPr>
        <p:txBody>
          <a:bodyPr rtlCol="0" anchor="ctr">
            <a:normAutofit/>
          </a:bodyPr>
          <a:lstStyle/>
          <a:p>
            <a:pPr algn="ctr"/>
            <a:r>
              <a:rPr lang="it-IT" sz="6600" dirty="0" err="1"/>
              <a:t>MayAI</a:t>
            </a:r>
            <a:endParaRPr lang="it-IT" sz="6600" dirty="0"/>
          </a:p>
        </p:txBody>
      </p:sp>
      <p:pic>
        <p:nvPicPr>
          <p:cNvPr id="5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235C10E9-0217-7143-950D-94B73D693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" y="730845"/>
            <a:ext cx="5396309" cy="539630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262530B-E02D-A34A-B558-070FDFD02C87}"/>
              </a:ext>
            </a:extLst>
          </p:cNvPr>
          <p:cNvSpPr txBox="1">
            <a:spLocks/>
          </p:cNvSpPr>
          <p:nvPr/>
        </p:nvSpPr>
        <p:spPr>
          <a:xfrm>
            <a:off x="6095999" y="3199501"/>
            <a:ext cx="5452533" cy="17780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3200" dirty="0"/>
              <a:t>L’assistente virtuale nei negozi fisici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AB82AFF-147D-D74C-A6DD-C4DEE01D0D4F}"/>
              </a:ext>
            </a:extLst>
          </p:cNvPr>
          <p:cNvSpPr txBox="1">
            <a:spLocks/>
          </p:cNvSpPr>
          <p:nvPr/>
        </p:nvSpPr>
        <p:spPr>
          <a:xfrm>
            <a:off x="4073612" y="6403703"/>
            <a:ext cx="4044773" cy="3648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1600" dirty="0"/>
              <a:t>Perugia &amp; Bologna		05/07/2020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9694F23-2180-8047-AEA9-8D9F9B268B0A}"/>
              </a:ext>
            </a:extLst>
          </p:cNvPr>
          <p:cNvSpPr txBox="1">
            <a:spLocks/>
          </p:cNvSpPr>
          <p:nvPr/>
        </p:nvSpPr>
        <p:spPr>
          <a:xfrm>
            <a:off x="8212319" y="5895443"/>
            <a:ext cx="3885746" cy="8730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1600" dirty="0"/>
              <a:t>Pietro Broccolo</a:t>
            </a:r>
          </a:p>
          <a:p>
            <a:pPr algn="ctr"/>
            <a:r>
              <a:rPr lang="it-IT" sz="1600" dirty="0"/>
              <a:t>Edoardo Lascialfari</a:t>
            </a:r>
          </a:p>
          <a:p>
            <a:pPr algn="ctr"/>
            <a:r>
              <a:rPr lang="it-IT" sz="1600" dirty="0"/>
              <a:t>Francesco </a:t>
            </a:r>
            <a:r>
              <a:rPr lang="it-IT" sz="1600" dirty="0" err="1"/>
              <a:t>Canossi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928134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4227"/>
            <a:ext cx="3932237" cy="443198"/>
          </a:xfrm>
        </p:spPr>
        <p:txBody>
          <a:bodyPr/>
          <a:lstStyle/>
          <a:p>
            <a:pPr algn="ctr"/>
            <a:r>
              <a:rPr lang="en-IT" sz="3200" dirty="0"/>
              <a:t>Come funziona?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574F3-D65C-DF40-ACAB-EBCEA8EA8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T" sz="1800" b="1" dirty="0"/>
              <a:t>Facilità d’uso</a:t>
            </a:r>
            <a:r>
              <a:rPr lang="en-IT" sz="1800" dirty="0"/>
              <a:t>: l’interfaccia minimale e la possibilità di richieste vocali espandono la potenziale utenza a tutti </a:t>
            </a:r>
            <a:r>
              <a:rPr lang="en-GB" sz="1800" dirty="0"/>
              <a:t>I</a:t>
            </a:r>
            <a:r>
              <a:rPr lang="en-IT" sz="1800" dirty="0"/>
              <a:t> consumatori</a:t>
            </a:r>
            <a:br>
              <a:rPr lang="en-IT" sz="1800" dirty="0"/>
            </a:br>
            <a:endParaRPr lang="en-IT" sz="1800" dirty="0"/>
          </a:p>
          <a:p>
            <a:r>
              <a:rPr lang="en-IT" sz="1800" b="1" dirty="0"/>
              <a:t>Incentrato sulla voce</a:t>
            </a:r>
            <a:r>
              <a:rPr lang="en-IT" sz="1800" dirty="0"/>
              <a:t>: il cliente viene incoraggiato a porre domande in modo naturale</a:t>
            </a:r>
          </a:p>
          <a:p>
            <a:r>
              <a:rPr lang="en-IT" sz="1800" b="1" dirty="0"/>
              <a:t>Supporti multimediali</a:t>
            </a:r>
            <a:r>
              <a:rPr lang="en-IT" sz="1800" dirty="0"/>
              <a:t>: il cliente può vedere il prodotto che ha cercato o la corsia in cui si trova </a:t>
            </a:r>
          </a:p>
          <a:p>
            <a:r>
              <a:rPr lang="en-IT" sz="1800" b="1" dirty="0"/>
              <a:t>Supporto multilingua</a:t>
            </a:r>
            <a:r>
              <a:rPr lang="en-IT" sz="1800" dirty="0"/>
              <a:t>: con un tap si può accedere in un attimo alla lingua preferita</a:t>
            </a:r>
          </a:p>
          <a:p>
            <a:endParaRPr lang="en-IT" sz="1800" b="1" dirty="0"/>
          </a:p>
          <a:p>
            <a:endParaRPr lang="en-IT" sz="1800" dirty="0"/>
          </a:p>
        </p:txBody>
      </p:sp>
      <p:pic>
        <p:nvPicPr>
          <p:cNvPr id="6" name="Torte" descr="Torte">
            <a:hlinkClick r:id="" action="ppaction://media"/>
            <a:extLst>
              <a:ext uri="{FF2B5EF4-FFF2-40B4-BE49-F238E27FC236}">
                <a16:creationId xmlns:a16="http://schemas.microsoft.com/office/drawing/2014/main" id="{20B3B550-9C7D-0E42-885D-4710701A46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7185" y="1641290"/>
            <a:ext cx="6339366" cy="35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028"/>
            <a:ext cx="7312694" cy="886397"/>
          </a:xfrm>
        </p:spPr>
        <p:txBody>
          <a:bodyPr/>
          <a:lstStyle/>
          <a:p>
            <a:pPr algn="ctr"/>
            <a:r>
              <a:rPr lang="en-IT" sz="3200" dirty="0"/>
              <a:t>Supporto per utenti con disabilità uditive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574F3-D65C-DF40-ACAB-EBCEA8EA8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T" sz="2400" dirty="0"/>
              <a:t>Sarà possibile richiedere assistenza tramite videochat da remoto con la semplice pressione di un tasto.</a:t>
            </a:r>
          </a:p>
          <a:p>
            <a:endParaRPr lang="en-IT" sz="2400" dirty="0"/>
          </a:p>
          <a:p>
            <a:r>
              <a:rPr lang="en-IT" sz="2400" dirty="0"/>
              <a:t>MayAI non esclude proprio nessuno! </a:t>
            </a:r>
          </a:p>
          <a:p>
            <a:endParaRPr lang="en-IT" sz="1800" b="1" dirty="0"/>
          </a:p>
          <a:p>
            <a:endParaRPr lang="en-IT" sz="1800" dirty="0"/>
          </a:p>
        </p:txBody>
      </p:sp>
      <p:pic>
        <p:nvPicPr>
          <p:cNvPr id="3" name="Sordo" descr="Sordo">
            <a:hlinkClick r:id="" action="ppaction://media"/>
            <a:extLst>
              <a:ext uri="{FF2B5EF4-FFF2-40B4-BE49-F238E27FC236}">
                <a16:creationId xmlns:a16="http://schemas.microsoft.com/office/drawing/2014/main" id="{142B5A4C-EC42-F045-B322-C1DA63C997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8941" y="1604169"/>
            <a:ext cx="6488288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EF05-1B67-5049-81A2-CD913F170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956" y="2222287"/>
            <a:ext cx="5591630" cy="36387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T" sz="2600" dirty="0">
                <a:solidFill>
                  <a:srgbClr val="00D799"/>
                </a:solidFill>
              </a:rPr>
              <a:t>Qual è il mercato?</a:t>
            </a:r>
          </a:p>
          <a:p>
            <a:pPr marL="0" indent="0">
              <a:buNone/>
            </a:pPr>
            <a:endParaRPr lang="en-IT" sz="2600" dirty="0"/>
          </a:p>
          <a:p>
            <a:r>
              <a:rPr lang="en-IT" sz="2600" dirty="0"/>
              <a:t>Settore Retail</a:t>
            </a:r>
          </a:p>
          <a:p>
            <a:pPr lvl="1"/>
            <a:r>
              <a:rPr lang="en-IT" sz="2600" dirty="0"/>
              <a:t>Centri commerciali</a:t>
            </a:r>
          </a:p>
          <a:p>
            <a:pPr lvl="1"/>
            <a:r>
              <a:rPr lang="en-IT" sz="2600" dirty="0"/>
              <a:t>Punti vendita al dettaglio</a:t>
            </a:r>
          </a:p>
          <a:p>
            <a:pPr lvl="1"/>
            <a:r>
              <a:rPr lang="en-IT" sz="2600" dirty="0"/>
              <a:t>Centri assistenza e supporto</a:t>
            </a:r>
          </a:p>
          <a:p>
            <a:pPr lvl="1"/>
            <a:r>
              <a:rPr lang="en-IT" sz="2600" dirty="0"/>
              <a:t>Potenzialmente ogni attività aperta a clienti</a:t>
            </a:r>
          </a:p>
          <a:p>
            <a:endParaRPr lang="en-IT" sz="2600" dirty="0"/>
          </a:p>
          <a:p>
            <a:r>
              <a:rPr lang="en-IT" sz="2600" dirty="0"/>
              <a:t>In Italia sono presenti più di 600k negozi fisici</a:t>
            </a:r>
          </a:p>
          <a:p>
            <a:endParaRPr lang="en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864C8-45F6-6043-BDE5-221ECAE3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6" y="673751"/>
            <a:ext cx="4344778" cy="443198"/>
          </a:xfrm>
        </p:spPr>
        <p:txBody>
          <a:bodyPr/>
          <a:lstStyle/>
          <a:p>
            <a:r>
              <a:rPr lang="en-IT" dirty="0"/>
              <a:t>Clienti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97D24F-5EF5-3249-9BB1-47B6F8D2BCD2}"/>
              </a:ext>
            </a:extLst>
          </p:cNvPr>
          <p:cNvSpPr txBox="1">
            <a:spLocks/>
          </p:cNvSpPr>
          <p:nvPr/>
        </p:nvSpPr>
        <p:spPr>
          <a:xfrm>
            <a:off x="6892566" y="673751"/>
            <a:ext cx="4344778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dirty="0"/>
              <a:t>Utenti finali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9DE980-1162-3044-A9E4-05DB412C38F6}"/>
              </a:ext>
            </a:extLst>
          </p:cNvPr>
          <p:cNvSpPr txBox="1">
            <a:spLocks/>
          </p:cNvSpPr>
          <p:nvPr/>
        </p:nvSpPr>
        <p:spPr>
          <a:xfrm>
            <a:off x="6269140" y="2222287"/>
            <a:ext cx="5591630" cy="363876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400" dirty="0">
                <a:solidFill>
                  <a:srgbClr val="00D799"/>
                </a:solidFill>
              </a:rPr>
              <a:t>Chi è il pubblico di riferimento?</a:t>
            </a:r>
            <a:endParaRPr lang="en-IT" sz="2600" dirty="0">
              <a:solidFill>
                <a:srgbClr val="00D799"/>
              </a:solidFill>
            </a:endParaRPr>
          </a:p>
          <a:p>
            <a:pPr marL="0" indent="0">
              <a:buNone/>
            </a:pPr>
            <a:endParaRPr lang="en-IT" sz="2600" dirty="0"/>
          </a:p>
          <a:p>
            <a:r>
              <a:rPr lang="en-IT" sz="2600" dirty="0"/>
              <a:t>Consumatori</a:t>
            </a:r>
          </a:p>
          <a:p>
            <a:pPr lvl="1"/>
            <a:r>
              <a:rPr lang="en-IT" sz="2600" dirty="0"/>
              <a:t>Nuovi clienti che non conoscono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IT" sz="2600" dirty="0"/>
              <a:t>prodotti</a:t>
            </a:r>
          </a:p>
          <a:p>
            <a:pPr lvl="1"/>
            <a:r>
              <a:rPr lang="en-IT" sz="2600" dirty="0"/>
              <a:t>Clienti abituali che vogliono raccomandazioni</a:t>
            </a:r>
          </a:p>
          <a:p>
            <a:pPr lvl="1"/>
            <a:r>
              <a:rPr lang="en-IT" sz="2600" dirty="0"/>
              <a:t>Clienti stranieri</a:t>
            </a:r>
          </a:p>
          <a:p>
            <a:pPr lvl="1"/>
            <a:r>
              <a:rPr lang="en-IT" sz="2600" dirty="0"/>
              <a:t>Clienti con disabilità uditive</a:t>
            </a:r>
          </a:p>
          <a:p>
            <a:endParaRPr lang="en-IT" sz="2600" dirty="0"/>
          </a:p>
          <a:p>
            <a:r>
              <a:rPr lang="en-IT" sz="2600" dirty="0"/>
              <a:t>In Italia il potenziale è di 50Mln di persone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T" sz="24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IT" sz="2400" dirty="0"/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8998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E4A0-5AE6-4C42-82C3-235A8891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Comparison dei Competitor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AFB518E-C275-9340-8ACB-CF577EE20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172889"/>
              </p:ext>
            </p:extLst>
          </p:nvPr>
        </p:nvGraphicFramePr>
        <p:xfrm>
          <a:off x="701675" y="1600200"/>
          <a:ext cx="10788652" cy="3672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22874">
                  <a:extLst>
                    <a:ext uri="{9D8B030D-6E8A-4147-A177-3AD203B41FA5}">
                      <a16:colId xmlns:a16="http://schemas.microsoft.com/office/drawing/2014/main" val="88027283"/>
                    </a:ext>
                  </a:extLst>
                </a:gridCol>
                <a:gridCol w="2247441">
                  <a:extLst>
                    <a:ext uri="{9D8B030D-6E8A-4147-A177-3AD203B41FA5}">
                      <a16:colId xmlns:a16="http://schemas.microsoft.com/office/drawing/2014/main" val="3146650155"/>
                    </a:ext>
                  </a:extLst>
                </a:gridCol>
                <a:gridCol w="3216926">
                  <a:extLst>
                    <a:ext uri="{9D8B030D-6E8A-4147-A177-3AD203B41FA5}">
                      <a16:colId xmlns:a16="http://schemas.microsoft.com/office/drawing/2014/main" val="3107935172"/>
                    </a:ext>
                  </a:extLst>
                </a:gridCol>
                <a:gridCol w="2401411">
                  <a:extLst>
                    <a:ext uri="{9D8B030D-6E8A-4147-A177-3AD203B41FA5}">
                      <a16:colId xmlns:a16="http://schemas.microsoft.com/office/drawing/2014/main" val="4153671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rgbClr val="00D7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Soluzioni cartacee</a:t>
                      </a:r>
                    </a:p>
                  </a:txBody>
                  <a:tcPr>
                    <a:solidFill>
                      <a:srgbClr val="00D7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Scansionatori di codice a barre che restituiscano </a:t>
                      </a:r>
                      <a:r>
                        <a:rPr lang="en-GB" dirty="0"/>
                        <a:t>I</a:t>
                      </a:r>
                      <a:r>
                        <a:rPr lang="en-IT" dirty="0"/>
                        <a:t>l prezzo</a:t>
                      </a:r>
                    </a:p>
                  </a:txBody>
                  <a:tcPr>
                    <a:solidFill>
                      <a:srgbClr val="00D7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MayAI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D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1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Facilità d’uso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251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Accessibilità a stranieri/diversamente abili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884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Gestione di richieste complesse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147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Proattività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226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Promozione di prodotti specifici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67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Disponibilità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2253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ED731-FBFA-6845-A5BC-917EDBCE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dirty="0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26D20-C6F6-FF46-90A5-339AC59A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13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385D4-F6C3-BB4D-BBA1-17F897A9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38" y="2250961"/>
            <a:ext cx="357268" cy="360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FE2F2-1C96-BF44-B2A0-9ED0C73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38" y="4430465"/>
            <a:ext cx="357268" cy="360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9027C6-8BA6-9947-AD56-65D2550A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54" y="2250960"/>
            <a:ext cx="357268" cy="36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DEA860-DBA8-144F-AC25-34A23A72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54" y="2795506"/>
            <a:ext cx="357268" cy="360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1A491-8850-2B43-8CF4-7ED888124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54" y="3446266"/>
            <a:ext cx="357268" cy="360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6BB97-1261-794B-A788-DAE6AB25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54" y="3929517"/>
            <a:ext cx="357268" cy="360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94AC63-3A2A-4740-87B9-A9536564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971" y="4461553"/>
            <a:ext cx="357268" cy="360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B3C527-93CE-3C42-AA46-8E1458D4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396" y="2225077"/>
            <a:ext cx="357268" cy="360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96DC1-0A41-1A4A-8AC0-5A45A7B7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817" y="4913003"/>
            <a:ext cx="357268" cy="360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A154E6-94D6-EF43-969A-6063E1D3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396" y="2795505"/>
            <a:ext cx="357268" cy="360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40AA58-F7E5-9741-B8BC-68159249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366" y="3423786"/>
            <a:ext cx="357268" cy="360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FE7FA-D5C3-9F49-964B-6712FCBD0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010" y="3917911"/>
            <a:ext cx="357268" cy="360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D0D751-2C0D-E64B-9481-09C0701E1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17" y="4401162"/>
            <a:ext cx="357268" cy="360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E80B7E-0ED0-9B40-88D9-83574DD76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01" y="2790104"/>
            <a:ext cx="357268" cy="360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3D8333-EE4F-2643-BA50-20845EA4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01" y="3436620"/>
            <a:ext cx="357268" cy="3600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B17DFE-8AD8-1E49-9878-BDD032C48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01" y="3903117"/>
            <a:ext cx="357268" cy="3600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BBB634-C5CD-EC4A-AD1E-13823F5E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301" y="4922156"/>
            <a:ext cx="357268" cy="3600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0019EE-0F7B-BE44-B048-CDA7C256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971" y="4897763"/>
            <a:ext cx="357268" cy="3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B1D5-03D7-4581-BA1A-56783556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452152"/>
            <a:ext cx="6162675" cy="886397"/>
          </a:xfrm>
        </p:spPr>
        <p:txBody>
          <a:bodyPr/>
          <a:lstStyle/>
          <a:p>
            <a:r>
              <a:rPr lang="en-ID" dirty="0"/>
              <a:t>Business Model</a:t>
            </a:r>
            <a:br>
              <a:rPr lang="en-ID" dirty="0"/>
            </a:br>
            <a:r>
              <a:rPr lang="en-ID" dirty="0">
                <a:solidFill>
                  <a:srgbClr val="00D799"/>
                </a:solidFill>
              </a:rPr>
              <a:t>Canvas</a:t>
            </a:r>
            <a:r>
              <a:rPr lang="en-ID" dirty="0">
                <a:solidFill>
                  <a:srgbClr val="21D795"/>
                </a:solidFill>
              </a:rPr>
              <a:t> 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B3498-91B9-49EE-9969-DE1C7A0B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14</a:t>
            </a:fld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3DC9F8-A174-4061-9549-ACC0EDE87D28}"/>
              </a:ext>
            </a:extLst>
          </p:cNvPr>
          <p:cNvSpPr/>
          <p:nvPr/>
        </p:nvSpPr>
        <p:spPr>
          <a:xfrm>
            <a:off x="723901" y="1865377"/>
            <a:ext cx="2113280" cy="194238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04AF7-0695-45F1-8FC2-672FE48E42C5}"/>
              </a:ext>
            </a:extLst>
          </p:cNvPr>
          <p:cNvSpPr/>
          <p:nvPr/>
        </p:nvSpPr>
        <p:spPr>
          <a:xfrm>
            <a:off x="2881630" y="1865377"/>
            <a:ext cx="2113280" cy="949548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983CD-ADB5-43E9-B6E3-9DE9FC867609}"/>
              </a:ext>
            </a:extLst>
          </p:cNvPr>
          <p:cNvSpPr/>
          <p:nvPr/>
        </p:nvSpPr>
        <p:spPr>
          <a:xfrm>
            <a:off x="2881630" y="2858213"/>
            <a:ext cx="2113280" cy="949548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B0C319-F54B-495D-9350-A25B281BA40E}"/>
              </a:ext>
            </a:extLst>
          </p:cNvPr>
          <p:cNvSpPr/>
          <p:nvPr/>
        </p:nvSpPr>
        <p:spPr>
          <a:xfrm>
            <a:off x="5039361" y="1865377"/>
            <a:ext cx="2113280" cy="1942384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F34E04-CDB0-4DEE-8FF9-FD9B05F791DC}"/>
              </a:ext>
            </a:extLst>
          </p:cNvPr>
          <p:cNvSpPr/>
          <p:nvPr/>
        </p:nvSpPr>
        <p:spPr>
          <a:xfrm>
            <a:off x="7197090" y="1865377"/>
            <a:ext cx="2113280" cy="949548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60422-4226-4A7C-8165-1113C905D5DC}"/>
              </a:ext>
            </a:extLst>
          </p:cNvPr>
          <p:cNvSpPr/>
          <p:nvPr/>
        </p:nvSpPr>
        <p:spPr>
          <a:xfrm>
            <a:off x="7197090" y="2858213"/>
            <a:ext cx="2113280" cy="949548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67171-0475-4DD4-A777-3B1CA1A5EC37}"/>
              </a:ext>
            </a:extLst>
          </p:cNvPr>
          <p:cNvSpPr/>
          <p:nvPr/>
        </p:nvSpPr>
        <p:spPr>
          <a:xfrm>
            <a:off x="9354820" y="1865377"/>
            <a:ext cx="2113280" cy="1942384"/>
          </a:xfrm>
          <a:prstGeom prst="rect">
            <a:avLst/>
          </a:prstGeom>
          <a:solidFill>
            <a:srgbClr val="19A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E22565-84F2-4834-833B-70C4F9F7A49A}"/>
              </a:ext>
            </a:extLst>
          </p:cNvPr>
          <p:cNvSpPr/>
          <p:nvPr/>
        </p:nvSpPr>
        <p:spPr>
          <a:xfrm>
            <a:off x="723900" y="3859979"/>
            <a:ext cx="5347715" cy="1942384"/>
          </a:xfrm>
          <a:prstGeom prst="rect">
            <a:avLst/>
          </a:prstGeom>
          <a:solidFill>
            <a:srgbClr val="E1E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49E812-17D2-43D6-9C40-AD0568939AB0}"/>
              </a:ext>
            </a:extLst>
          </p:cNvPr>
          <p:cNvSpPr/>
          <p:nvPr/>
        </p:nvSpPr>
        <p:spPr>
          <a:xfrm>
            <a:off x="6120386" y="3859979"/>
            <a:ext cx="5347715" cy="1942384"/>
          </a:xfrm>
          <a:prstGeom prst="rect">
            <a:avLst/>
          </a:prstGeom>
          <a:solidFill>
            <a:srgbClr val="E1E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7E51584-8736-432E-BCB0-A3CA463044D4}"/>
              </a:ext>
            </a:extLst>
          </p:cNvPr>
          <p:cNvSpPr txBox="1">
            <a:spLocks/>
          </p:cNvSpPr>
          <p:nvPr/>
        </p:nvSpPr>
        <p:spPr>
          <a:xfrm>
            <a:off x="918230" y="2022432"/>
            <a:ext cx="914096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1"/>
                </a:solidFill>
              </a:rPr>
              <a:t>Key Partner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C7D25E4F-320F-4A0B-881F-D1DCD1962B95}"/>
              </a:ext>
            </a:extLst>
          </p:cNvPr>
          <p:cNvSpPr txBox="1">
            <a:spLocks/>
          </p:cNvSpPr>
          <p:nvPr/>
        </p:nvSpPr>
        <p:spPr>
          <a:xfrm>
            <a:off x="918230" y="2242883"/>
            <a:ext cx="1724622" cy="1097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it-IT" sz="1400" dirty="0"/>
              <a:t>Grandi magazzini e catene di supermercati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Aggregatori di piccole imprese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497E3A3-DA6C-46E7-AC03-760D68BC29D7}"/>
              </a:ext>
            </a:extLst>
          </p:cNvPr>
          <p:cNvSpPr txBox="1">
            <a:spLocks/>
          </p:cNvSpPr>
          <p:nvPr/>
        </p:nvSpPr>
        <p:spPr>
          <a:xfrm>
            <a:off x="3075959" y="1955461"/>
            <a:ext cx="1044068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Key Activities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769DD814-E52B-4C8C-AE65-66CADC53EE6C}"/>
              </a:ext>
            </a:extLst>
          </p:cNvPr>
          <p:cNvSpPr txBox="1">
            <a:spLocks/>
          </p:cNvSpPr>
          <p:nvPr/>
        </p:nvSpPr>
        <p:spPr>
          <a:xfrm>
            <a:off x="3075959" y="2242628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Sviluppo del software</a:t>
            </a:r>
            <a:br>
              <a:rPr lang="it-IT" sz="1400" dirty="0"/>
            </a:br>
            <a:r>
              <a:rPr lang="it-IT" sz="1400" dirty="0"/>
              <a:t>Training </a:t>
            </a:r>
            <a:r>
              <a:rPr lang="it-IT" sz="1400" dirty="0" err="1"/>
              <a:t>Dialogflow</a:t>
            </a:r>
            <a:endParaRPr lang="it-IT" sz="1400" dirty="0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B7EFFA1B-A81B-4B89-867F-B0128C07E0C8}"/>
              </a:ext>
            </a:extLst>
          </p:cNvPr>
          <p:cNvSpPr txBox="1">
            <a:spLocks/>
          </p:cNvSpPr>
          <p:nvPr/>
        </p:nvSpPr>
        <p:spPr>
          <a:xfrm>
            <a:off x="3084422" y="2888486"/>
            <a:ext cx="1035605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Key Resource</a:t>
            </a: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6855308E-81FC-4DCC-B65E-13C67DC09D05}"/>
              </a:ext>
            </a:extLst>
          </p:cNvPr>
          <p:cNvSpPr txBox="1">
            <a:spLocks/>
          </p:cNvSpPr>
          <p:nvPr/>
        </p:nvSpPr>
        <p:spPr>
          <a:xfrm>
            <a:off x="2948938" y="3134476"/>
            <a:ext cx="1851643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Software, Capacità iniziale di investimento, Contatti con i clienti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B34199B1-820E-4495-9904-5411534D1FD8}"/>
              </a:ext>
            </a:extLst>
          </p:cNvPr>
          <p:cNvSpPr txBox="1">
            <a:spLocks/>
          </p:cNvSpPr>
          <p:nvPr/>
        </p:nvSpPr>
        <p:spPr>
          <a:xfrm>
            <a:off x="5250079" y="1961169"/>
            <a:ext cx="1376980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Value Proposition</a:t>
            </a: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49BC9C72-563E-4299-8FC3-A9663E590D00}"/>
              </a:ext>
            </a:extLst>
          </p:cNvPr>
          <p:cNvSpPr txBox="1">
            <a:spLocks/>
          </p:cNvSpPr>
          <p:nvPr/>
        </p:nvSpPr>
        <p:spPr>
          <a:xfrm>
            <a:off x="5078694" y="2209838"/>
            <a:ext cx="2020884" cy="1357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-*Flessibilità nella manodopera</a:t>
            </a:r>
            <a:br>
              <a:rPr lang="it-IT" sz="1400" dirty="0"/>
            </a:br>
            <a:r>
              <a:rPr lang="it-IT" sz="1400" dirty="0"/>
              <a:t>*Migliore </a:t>
            </a:r>
            <a:r>
              <a:rPr lang="it-IT" sz="1400" dirty="0" err="1"/>
              <a:t>customer</a:t>
            </a:r>
            <a:r>
              <a:rPr lang="it-IT" sz="1400" dirty="0"/>
              <a:t> </a:t>
            </a:r>
            <a:r>
              <a:rPr lang="it-IT" sz="1400" dirty="0" err="1"/>
              <a:t>experience</a:t>
            </a:r>
            <a:br>
              <a:rPr lang="it-IT" sz="1400" dirty="0"/>
            </a:br>
            <a:r>
              <a:rPr lang="it-IT" sz="1400" dirty="0"/>
              <a:t>* Vettore pubblicitario</a:t>
            </a:r>
            <a:br>
              <a:rPr lang="it-IT" sz="1400" dirty="0"/>
            </a:br>
            <a:r>
              <a:rPr lang="it-IT" sz="1400" dirty="0"/>
              <a:t>* Semplificazione shopping</a:t>
            </a:r>
            <a:br>
              <a:rPr lang="it-IT" sz="1400" dirty="0"/>
            </a:br>
            <a:r>
              <a:rPr lang="it-IT" sz="1400" dirty="0"/>
              <a:t>*Rapidità di assistenza</a:t>
            </a:r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DA8D2C11-DEFE-49A0-8D50-4A6A8EFB33FB}"/>
              </a:ext>
            </a:extLst>
          </p:cNvPr>
          <p:cNvSpPr txBox="1">
            <a:spLocks/>
          </p:cNvSpPr>
          <p:nvPr/>
        </p:nvSpPr>
        <p:spPr>
          <a:xfrm>
            <a:off x="7337774" y="1962670"/>
            <a:ext cx="1831912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Customer Relationships</a:t>
            </a: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4FF4CB7E-7718-4B7D-BF5E-B38EB0C61E98}"/>
              </a:ext>
            </a:extLst>
          </p:cNvPr>
          <p:cNvSpPr txBox="1">
            <a:spLocks/>
          </p:cNvSpPr>
          <p:nvPr/>
        </p:nvSpPr>
        <p:spPr>
          <a:xfrm>
            <a:off x="7263417" y="2208046"/>
            <a:ext cx="1798979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solidFill>
                  <a:srgbClr val="110E26"/>
                </a:solidFill>
              </a:rPr>
              <a:t>Implementazione</a:t>
            </a:r>
            <a:r>
              <a:rPr lang="en-US" sz="1400" dirty="0">
                <a:solidFill>
                  <a:srgbClr val="110E26"/>
                </a:solidFill>
              </a:rPr>
              <a:t> tailored-made</a:t>
            </a:r>
            <a:br>
              <a:rPr lang="en-US" sz="1400" dirty="0">
                <a:solidFill>
                  <a:srgbClr val="110E26"/>
                </a:solidFill>
              </a:rPr>
            </a:br>
            <a:r>
              <a:rPr lang="en-US" sz="1400" dirty="0" err="1">
                <a:solidFill>
                  <a:srgbClr val="110E26"/>
                </a:solidFill>
              </a:rPr>
              <a:t>Assistenza</a:t>
            </a:r>
            <a:r>
              <a:rPr lang="en-US" sz="1400" dirty="0">
                <a:solidFill>
                  <a:srgbClr val="110E26"/>
                </a:solidFill>
              </a:rPr>
              <a:t> e </a:t>
            </a:r>
            <a:r>
              <a:rPr lang="en-US" sz="1400" dirty="0" err="1">
                <a:solidFill>
                  <a:srgbClr val="110E26"/>
                </a:solidFill>
              </a:rPr>
              <a:t>supporto</a:t>
            </a:r>
            <a:endParaRPr lang="en-US" sz="1400" dirty="0">
              <a:solidFill>
                <a:srgbClr val="110E26"/>
              </a:solidFill>
            </a:endParaRPr>
          </a:p>
        </p:txBody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id="{532D275B-B970-4C1A-B437-83BA39303788}"/>
              </a:ext>
            </a:extLst>
          </p:cNvPr>
          <p:cNvSpPr txBox="1">
            <a:spLocks/>
          </p:cNvSpPr>
          <p:nvPr/>
        </p:nvSpPr>
        <p:spPr>
          <a:xfrm>
            <a:off x="7337774" y="2926970"/>
            <a:ext cx="708527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Channels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00778A0E-1700-4AEE-AE5E-205A35CFF89C}"/>
              </a:ext>
            </a:extLst>
          </p:cNvPr>
          <p:cNvSpPr txBox="1">
            <a:spLocks/>
          </p:cNvSpPr>
          <p:nvPr/>
        </p:nvSpPr>
        <p:spPr>
          <a:xfrm>
            <a:off x="7337774" y="3235464"/>
            <a:ext cx="1724622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solidFill>
                  <a:srgbClr val="110E26"/>
                </a:solidFill>
              </a:rPr>
              <a:t>Contatti</a:t>
            </a:r>
            <a:r>
              <a:rPr lang="en-US" sz="1400" dirty="0">
                <a:solidFill>
                  <a:srgbClr val="110E26"/>
                </a:solidFill>
              </a:rPr>
              <a:t> </a:t>
            </a:r>
            <a:r>
              <a:rPr lang="en-US" sz="1400" dirty="0" err="1">
                <a:solidFill>
                  <a:srgbClr val="110E26"/>
                </a:solidFill>
              </a:rPr>
              <a:t>diretti</a:t>
            </a:r>
            <a:br>
              <a:rPr lang="en-US" sz="1400" dirty="0">
                <a:solidFill>
                  <a:srgbClr val="110E26"/>
                </a:solidFill>
              </a:rPr>
            </a:br>
            <a:r>
              <a:rPr lang="en-US" sz="1400" dirty="0" err="1">
                <a:solidFill>
                  <a:srgbClr val="110E26"/>
                </a:solidFill>
              </a:rPr>
              <a:t>Eventi</a:t>
            </a:r>
            <a:r>
              <a:rPr lang="en-US" sz="1400" dirty="0">
                <a:solidFill>
                  <a:srgbClr val="110E26"/>
                </a:solidFill>
              </a:rPr>
              <a:t> del </a:t>
            </a:r>
            <a:r>
              <a:rPr lang="en-US" sz="1400" dirty="0" err="1">
                <a:solidFill>
                  <a:srgbClr val="110E26"/>
                </a:solidFill>
              </a:rPr>
              <a:t>settore</a:t>
            </a:r>
            <a:endParaRPr lang="en-ID" sz="1400" dirty="0">
              <a:solidFill>
                <a:srgbClr val="110E26"/>
              </a:solidFill>
            </a:endParaRP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400F76A8-1146-42B0-9D85-6F54D6B3A0CA}"/>
              </a:ext>
            </a:extLst>
          </p:cNvPr>
          <p:cNvSpPr txBox="1">
            <a:spLocks/>
          </p:cNvSpPr>
          <p:nvPr/>
        </p:nvSpPr>
        <p:spPr>
          <a:xfrm>
            <a:off x="9549149" y="2022432"/>
            <a:ext cx="1563377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Customer Segments</a:t>
            </a:r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9F11CF4F-57AC-44E9-AAF7-6B9A56949A47}"/>
              </a:ext>
            </a:extLst>
          </p:cNvPr>
          <p:cNvSpPr txBox="1">
            <a:spLocks/>
          </p:cNvSpPr>
          <p:nvPr/>
        </p:nvSpPr>
        <p:spPr>
          <a:xfrm>
            <a:off x="9549149" y="2242883"/>
            <a:ext cx="1724622" cy="1548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dirty="0"/>
              <a:t>Retail specie se aggregati</a:t>
            </a:r>
          </a:p>
          <a:p>
            <a:pPr marL="0" indent="0">
              <a:buNone/>
            </a:pPr>
            <a:r>
              <a:rPr lang="it-IT" sz="1400" dirty="0"/>
              <a:t>Centri commerciali</a:t>
            </a:r>
          </a:p>
          <a:p>
            <a:pPr marL="0" indent="0">
              <a:buNone/>
            </a:pPr>
            <a:r>
              <a:rPr lang="it-IT" sz="1400" dirty="0"/>
              <a:t>Centri di assistenza e supporto</a:t>
            </a:r>
          </a:p>
          <a:p>
            <a:pPr marL="0" indent="0">
              <a:buNone/>
            </a:pPr>
            <a:r>
              <a:rPr lang="it-IT" sz="1400" dirty="0"/>
              <a:t>Negozi generici</a:t>
            </a:r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E096B0C1-4839-4376-BBD7-94CCA2C87CDE}"/>
              </a:ext>
            </a:extLst>
          </p:cNvPr>
          <p:cNvSpPr txBox="1">
            <a:spLocks/>
          </p:cNvSpPr>
          <p:nvPr/>
        </p:nvSpPr>
        <p:spPr>
          <a:xfrm>
            <a:off x="918230" y="4050755"/>
            <a:ext cx="1108124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10E26"/>
                </a:solidFill>
              </a:rPr>
              <a:t>Cost Structure</a:t>
            </a:r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6D028A10-EB95-43C4-A0A1-B8CC0EC90EF9}"/>
              </a:ext>
            </a:extLst>
          </p:cNvPr>
          <p:cNvSpPr txBox="1">
            <a:spLocks/>
          </p:cNvSpPr>
          <p:nvPr/>
        </p:nvSpPr>
        <p:spPr>
          <a:xfrm>
            <a:off x="918228" y="4271206"/>
            <a:ext cx="4699101" cy="1548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Costi di sviluppo iniziali generalizzati (HW + SW)</a:t>
            </a:r>
          </a:p>
          <a:p>
            <a:r>
              <a:rPr lang="it-IT" sz="1400" dirty="0"/>
              <a:t>Costo di implementazione (totem fisico (250€), training </a:t>
            </a:r>
            <a:r>
              <a:rPr lang="it-IT" sz="1400" dirty="0" err="1"/>
              <a:t>Dialogflow</a:t>
            </a:r>
            <a:r>
              <a:rPr lang="it-IT" sz="1400" dirty="0"/>
              <a:t>)</a:t>
            </a:r>
          </a:p>
          <a:p>
            <a:r>
              <a:rPr lang="it-IT" sz="1400" dirty="0"/>
              <a:t>Costi delle richieste a </a:t>
            </a:r>
            <a:r>
              <a:rPr lang="it-IT" sz="1400" dirty="0" err="1"/>
              <a:t>Dialogflow</a:t>
            </a:r>
            <a:r>
              <a:rPr lang="it-IT" sz="1400" dirty="0"/>
              <a:t> (2400€/</a:t>
            </a:r>
            <a:r>
              <a:rPr lang="it-IT" sz="1400" dirty="0" err="1"/>
              <a:t>year</a:t>
            </a:r>
            <a:r>
              <a:rPr lang="it-IT" sz="1400" dirty="0"/>
              <a:t> per grande distribuzione)</a:t>
            </a:r>
          </a:p>
          <a:p>
            <a:r>
              <a:rPr lang="it-IT" sz="1400" dirty="0"/>
              <a:t>Costi del personale per update e manutenzione </a:t>
            </a:r>
          </a:p>
        </p:txBody>
      </p:sp>
      <p:sp>
        <p:nvSpPr>
          <p:cNvPr id="44" name="Content Placeholder 8">
            <a:extLst>
              <a:ext uri="{FF2B5EF4-FFF2-40B4-BE49-F238E27FC236}">
                <a16:creationId xmlns:a16="http://schemas.microsoft.com/office/drawing/2014/main" id="{13CBAB2A-25B4-4019-B996-366CB234C6D3}"/>
              </a:ext>
            </a:extLst>
          </p:cNvPr>
          <p:cNvSpPr txBox="1">
            <a:spLocks/>
          </p:cNvSpPr>
          <p:nvPr/>
        </p:nvSpPr>
        <p:spPr>
          <a:xfrm>
            <a:off x="6306713" y="4050755"/>
            <a:ext cx="1345753" cy="193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10E26"/>
                </a:solidFill>
              </a:rPr>
              <a:t>Revenue Streams</a:t>
            </a: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EBE4C259-AD1C-4606-8139-FD97CEDDE4AE}"/>
              </a:ext>
            </a:extLst>
          </p:cNvPr>
          <p:cNvSpPr txBox="1">
            <a:spLocks/>
          </p:cNvSpPr>
          <p:nvPr/>
        </p:nvSpPr>
        <p:spPr>
          <a:xfrm>
            <a:off x="6306712" y="4271206"/>
            <a:ext cx="4967059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Costo forfait iniziale di installazione e training, comprendente il totem (valore pubblicitario del totem per il nostro servizio)</a:t>
            </a:r>
          </a:p>
          <a:p>
            <a:r>
              <a:rPr lang="it-IT" sz="1400" dirty="0" err="1"/>
              <a:t>Fee</a:t>
            </a:r>
            <a:r>
              <a:rPr lang="it-IT" sz="1400" dirty="0"/>
              <a:t> mensile a </a:t>
            </a:r>
            <a:r>
              <a:rPr lang="it-IT" sz="1400" dirty="0" err="1"/>
              <a:t>step</a:t>
            </a:r>
            <a:r>
              <a:rPr lang="it-IT" sz="1400" dirty="0"/>
              <a:t> / fasce per numero di </a:t>
            </a:r>
            <a:r>
              <a:rPr lang="it-IT" sz="1400" dirty="0" err="1"/>
              <a:t>queries</a:t>
            </a:r>
            <a:r>
              <a:rPr lang="it-IT" sz="1400" dirty="0"/>
              <a:t> e accessi alla piattaforma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814B81-B06A-4AD3-8E29-15E4464BC437}"/>
              </a:ext>
            </a:extLst>
          </p:cNvPr>
          <p:cNvGrpSpPr/>
          <p:nvPr/>
        </p:nvGrpSpPr>
        <p:grpSpPr>
          <a:xfrm>
            <a:off x="2436036" y="3514019"/>
            <a:ext cx="222534" cy="194104"/>
            <a:chOff x="3395663" y="1479551"/>
            <a:chExt cx="360363" cy="314325"/>
          </a:xfrm>
          <a:solidFill>
            <a:srgbClr val="110E26"/>
          </a:solidFill>
        </p:grpSpPr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C268D116-3DB9-48B9-99C2-AADD465BD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34E33DE-757B-440D-BB7B-E29B55EB2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FEE3F1-431C-499E-941E-42C3F76F8AC5}"/>
              </a:ext>
            </a:extLst>
          </p:cNvPr>
          <p:cNvGrpSpPr/>
          <p:nvPr/>
        </p:nvGrpSpPr>
        <p:grpSpPr>
          <a:xfrm>
            <a:off x="4662001" y="2508569"/>
            <a:ext cx="217633" cy="222534"/>
            <a:chOff x="9163050" y="3608388"/>
            <a:chExt cx="352426" cy="360363"/>
          </a:xfrm>
          <a:solidFill>
            <a:srgbClr val="110E26"/>
          </a:solidFill>
        </p:grpSpPr>
        <p:sp>
          <p:nvSpPr>
            <p:cNvPr id="50" name="Freeform 326">
              <a:extLst>
                <a:ext uri="{FF2B5EF4-FFF2-40B4-BE49-F238E27FC236}">
                  <a16:creationId xmlns:a16="http://schemas.microsoft.com/office/drawing/2014/main" id="{2CCA8262-C37C-4D07-8DA4-08A3771F7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213" y="3608388"/>
              <a:ext cx="119063" cy="120650"/>
            </a:xfrm>
            <a:custGeom>
              <a:avLst/>
              <a:gdLst>
                <a:gd name="T0" fmla="*/ 203 w 453"/>
                <a:gd name="T1" fmla="*/ 453 h 454"/>
                <a:gd name="T2" fmla="*/ 138 w 453"/>
                <a:gd name="T3" fmla="*/ 435 h 454"/>
                <a:gd name="T4" fmla="*/ 83 w 453"/>
                <a:gd name="T5" fmla="*/ 402 h 454"/>
                <a:gd name="T6" fmla="*/ 38 w 453"/>
                <a:gd name="T7" fmla="*/ 354 h 454"/>
                <a:gd name="T8" fmla="*/ 10 w 453"/>
                <a:gd name="T9" fmla="*/ 294 h 454"/>
                <a:gd name="T10" fmla="*/ 0 w 453"/>
                <a:gd name="T11" fmla="*/ 227 h 454"/>
                <a:gd name="T12" fmla="*/ 4 w 453"/>
                <a:gd name="T13" fmla="*/ 181 h 454"/>
                <a:gd name="T14" fmla="*/ 27 w 453"/>
                <a:gd name="T15" fmla="*/ 119 h 454"/>
                <a:gd name="T16" fmla="*/ 67 w 453"/>
                <a:gd name="T17" fmla="*/ 67 h 454"/>
                <a:gd name="T18" fmla="*/ 118 w 453"/>
                <a:gd name="T19" fmla="*/ 27 h 454"/>
                <a:gd name="T20" fmla="*/ 181 w 453"/>
                <a:gd name="T21" fmla="*/ 5 h 454"/>
                <a:gd name="T22" fmla="*/ 226 w 453"/>
                <a:gd name="T23" fmla="*/ 0 h 454"/>
                <a:gd name="T24" fmla="*/ 294 w 453"/>
                <a:gd name="T25" fmla="*/ 10 h 454"/>
                <a:gd name="T26" fmla="*/ 353 w 453"/>
                <a:gd name="T27" fmla="*/ 40 h 454"/>
                <a:gd name="T28" fmla="*/ 402 w 453"/>
                <a:gd name="T29" fmla="*/ 83 h 454"/>
                <a:gd name="T30" fmla="*/ 435 w 453"/>
                <a:gd name="T31" fmla="*/ 139 h 454"/>
                <a:gd name="T32" fmla="*/ 452 w 453"/>
                <a:gd name="T33" fmla="*/ 204 h 454"/>
                <a:gd name="T34" fmla="*/ 452 w 453"/>
                <a:gd name="T35" fmla="*/ 251 h 454"/>
                <a:gd name="T36" fmla="*/ 435 w 453"/>
                <a:gd name="T37" fmla="*/ 315 h 454"/>
                <a:gd name="T38" fmla="*/ 402 w 453"/>
                <a:gd name="T39" fmla="*/ 371 h 454"/>
                <a:gd name="T40" fmla="*/ 353 w 453"/>
                <a:gd name="T41" fmla="*/ 415 h 454"/>
                <a:gd name="T42" fmla="*/ 294 w 453"/>
                <a:gd name="T43" fmla="*/ 444 h 454"/>
                <a:gd name="T44" fmla="*/ 226 w 453"/>
                <a:gd name="T45" fmla="*/ 454 h 454"/>
                <a:gd name="T46" fmla="*/ 226 w 453"/>
                <a:gd name="T47" fmla="*/ 57 h 454"/>
                <a:gd name="T48" fmla="*/ 176 w 453"/>
                <a:gd name="T49" fmla="*/ 65 h 454"/>
                <a:gd name="T50" fmla="*/ 131 w 453"/>
                <a:gd name="T51" fmla="*/ 86 h 454"/>
                <a:gd name="T52" fmla="*/ 96 w 453"/>
                <a:gd name="T53" fmla="*/ 119 h 454"/>
                <a:gd name="T54" fmla="*/ 70 w 453"/>
                <a:gd name="T55" fmla="*/ 161 h 454"/>
                <a:gd name="T56" fmla="*/ 58 w 453"/>
                <a:gd name="T57" fmla="*/ 209 h 454"/>
                <a:gd name="T58" fmla="*/ 58 w 453"/>
                <a:gd name="T59" fmla="*/ 245 h 454"/>
                <a:gd name="T60" fmla="*/ 70 w 453"/>
                <a:gd name="T61" fmla="*/ 293 h 454"/>
                <a:gd name="T62" fmla="*/ 96 w 453"/>
                <a:gd name="T63" fmla="*/ 335 h 454"/>
                <a:gd name="T64" fmla="*/ 131 w 453"/>
                <a:gd name="T65" fmla="*/ 368 h 454"/>
                <a:gd name="T66" fmla="*/ 176 w 453"/>
                <a:gd name="T67" fmla="*/ 389 h 454"/>
                <a:gd name="T68" fmla="*/ 226 w 453"/>
                <a:gd name="T69" fmla="*/ 397 h 454"/>
                <a:gd name="T70" fmla="*/ 261 w 453"/>
                <a:gd name="T71" fmla="*/ 394 h 454"/>
                <a:gd name="T72" fmla="*/ 308 w 453"/>
                <a:gd name="T73" fmla="*/ 377 h 454"/>
                <a:gd name="T74" fmla="*/ 346 w 453"/>
                <a:gd name="T75" fmla="*/ 348 h 454"/>
                <a:gd name="T76" fmla="*/ 376 w 453"/>
                <a:gd name="T77" fmla="*/ 308 h 454"/>
                <a:gd name="T78" fmla="*/ 393 w 453"/>
                <a:gd name="T79" fmla="*/ 262 h 454"/>
                <a:gd name="T80" fmla="*/ 397 w 453"/>
                <a:gd name="T81" fmla="*/ 227 h 454"/>
                <a:gd name="T82" fmla="*/ 389 w 453"/>
                <a:gd name="T83" fmla="*/ 177 h 454"/>
                <a:gd name="T84" fmla="*/ 368 w 453"/>
                <a:gd name="T85" fmla="*/ 132 h 454"/>
                <a:gd name="T86" fmla="*/ 334 w 453"/>
                <a:gd name="T87" fmla="*/ 96 h 454"/>
                <a:gd name="T88" fmla="*/ 293 w 453"/>
                <a:gd name="T89" fmla="*/ 70 h 454"/>
                <a:gd name="T90" fmla="*/ 244 w 453"/>
                <a:gd name="T91" fmla="*/ 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4">
                  <a:moveTo>
                    <a:pt x="226" y="454"/>
                  </a:moveTo>
                  <a:lnTo>
                    <a:pt x="226" y="454"/>
                  </a:lnTo>
                  <a:lnTo>
                    <a:pt x="203" y="453"/>
                  </a:lnTo>
                  <a:lnTo>
                    <a:pt x="181" y="450"/>
                  </a:lnTo>
                  <a:lnTo>
                    <a:pt x="160" y="444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1" y="371"/>
                  </a:lnTo>
                  <a:lnTo>
                    <a:pt x="38" y="354"/>
                  </a:lnTo>
                  <a:lnTo>
                    <a:pt x="27" y="335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5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60"/>
                  </a:lnTo>
                  <a:lnTo>
                    <a:pt x="18" y="139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7" y="67"/>
                  </a:lnTo>
                  <a:lnTo>
                    <a:pt x="83" y="52"/>
                  </a:lnTo>
                  <a:lnTo>
                    <a:pt x="100" y="40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40"/>
                  </a:lnTo>
                  <a:lnTo>
                    <a:pt x="371" y="52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9"/>
                  </a:lnTo>
                  <a:lnTo>
                    <a:pt x="443" y="160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51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5"/>
                  </a:lnTo>
                  <a:lnTo>
                    <a:pt x="415" y="354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1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4"/>
                  </a:lnTo>
                  <a:lnTo>
                    <a:pt x="273" y="450"/>
                  </a:lnTo>
                  <a:lnTo>
                    <a:pt x="249" y="453"/>
                  </a:lnTo>
                  <a:lnTo>
                    <a:pt x="226" y="454"/>
                  </a:lnTo>
                  <a:lnTo>
                    <a:pt x="226" y="454"/>
                  </a:lnTo>
                  <a:close/>
                  <a:moveTo>
                    <a:pt x="226" y="57"/>
                  </a:moveTo>
                  <a:lnTo>
                    <a:pt x="226" y="57"/>
                  </a:lnTo>
                  <a:lnTo>
                    <a:pt x="209" y="58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1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2"/>
                  </a:lnTo>
                  <a:lnTo>
                    <a:pt x="77" y="146"/>
                  </a:lnTo>
                  <a:lnTo>
                    <a:pt x="70" y="161"/>
                  </a:lnTo>
                  <a:lnTo>
                    <a:pt x="65" y="177"/>
                  </a:lnTo>
                  <a:lnTo>
                    <a:pt x="60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5"/>
                  </a:lnTo>
                  <a:lnTo>
                    <a:pt x="60" y="262"/>
                  </a:lnTo>
                  <a:lnTo>
                    <a:pt x="65" y="278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8"/>
                  </a:lnTo>
                  <a:lnTo>
                    <a:pt x="118" y="358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1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1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8"/>
                  </a:lnTo>
                  <a:lnTo>
                    <a:pt x="346" y="348"/>
                  </a:lnTo>
                  <a:lnTo>
                    <a:pt x="358" y="335"/>
                  </a:lnTo>
                  <a:lnTo>
                    <a:pt x="368" y="322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2"/>
                  </a:lnTo>
                  <a:lnTo>
                    <a:pt x="396" y="245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1"/>
                  </a:lnTo>
                  <a:lnTo>
                    <a:pt x="376" y="146"/>
                  </a:lnTo>
                  <a:lnTo>
                    <a:pt x="368" y="132"/>
                  </a:lnTo>
                  <a:lnTo>
                    <a:pt x="358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1" y="61"/>
                  </a:lnTo>
                  <a:lnTo>
                    <a:pt x="244" y="58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27">
              <a:extLst>
                <a:ext uri="{FF2B5EF4-FFF2-40B4-BE49-F238E27FC236}">
                  <a16:creationId xmlns:a16="http://schemas.microsoft.com/office/drawing/2014/main" id="{66843B40-94F6-4FB2-A6B5-6B0954D71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3050" y="3743326"/>
              <a:ext cx="179388" cy="225425"/>
            </a:xfrm>
            <a:custGeom>
              <a:avLst/>
              <a:gdLst>
                <a:gd name="T0" fmla="*/ 226 w 680"/>
                <a:gd name="T1" fmla="*/ 851 h 851"/>
                <a:gd name="T2" fmla="*/ 221 w 680"/>
                <a:gd name="T3" fmla="*/ 851 h 851"/>
                <a:gd name="T4" fmla="*/ 210 w 680"/>
                <a:gd name="T5" fmla="*/ 845 h 851"/>
                <a:gd name="T6" fmla="*/ 203 w 680"/>
                <a:gd name="T7" fmla="*/ 838 h 851"/>
                <a:gd name="T8" fmla="*/ 199 w 680"/>
                <a:gd name="T9" fmla="*/ 828 h 851"/>
                <a:gd name="T10" fmla="*/ 198 w 680"/>
                <a:gd name="T11" fmla="*/ 470 h 851"/>
                <a:gd name="T12" fmla="*/ 175 w 680"/>
                <a:gd name="T13" fmla="*/ 454 h 851"/>
                <a:gd name="T14" fmla="*/ 133 w 680"/>
                <a:gd name="T15" fmla="*/ 416 h 851"/>
                <a:gd name="T16" fmla="*/ 96 w 680"/>
                <a:gd name="T17" fmla="*/ 373 h 851"/>
                <a:gd name="T18" fmla="*/ 64 w 680"/>
                <a:gd name="T19" fmla="*/ 322 h 851"/>
                <a:gd name="T20" fmla="*/ 39 w 680"/>
                <a:gd name="T21" fmla="*/ 266 h 851"/>
                <a:gd name="T22" fmla="*/ 20 w 680"/>
                <a:gd name="T23" fmla="*/ 204 h 851"/>
                <a:gd name="T24" fmla="*/ 7 w 680"/>
                <a:gd name="T25" fmla="*/ 138 h 851"/>
                <a:gd name="T26" fmla="*/ 0 w 680"/>
                <a:gd name="T27" fmla="*/ 66 h 851"/>
                <a:gd name="T28" fmla="*/ 0 w 680"/>
                <a:gd name="T29" fmla="*/ 28 h 851"/>
                <a:gd name="T30" fmla="*/ 2 w 680"/>
                <a:gd name="T31" fmla="*/ 17 h 851"/>
                <a:gd name="T32" fmla="*/ 8 w 680"/>
                <a:gd name="T33" fmla="*/ 8 h 851"/>
                <a:gd name="T34" fmla="*/ 17 w 680"/>
                <a:gd name="T35" fmla="*/ 2 h 851"/>
                <a:gd name="T36" fmla="*/ 28 w 680"/>
                <a:gd name="T37" fmla="*/ 0 h 851"/>
                <a:gd name="T38" fmla="*/ 651 w 680"/>
                <a:gd name="T39" fmla="*/ 0 h 851"/>
                <a:gd name="T40" fmla="*/ 662 w 680"/>
                <a:gd name="T41" fmla="*/ 2 h 851"/>
                <a:gd name="T42" fmla="*/ 671 w 680"/>
                <a:gd name="T43" fmla="*/ 8 h 851"/>
                <a:gd name="T44" fmla="*/ 678 w 680"/>
                <a:gd name="T45" fmla="*/ 17 h 851"/>
                <a:gd name="T46" fmla="*/ 680 w 680"/>
                <a:gd name="T47" fmla="*/ 28 h 851"/>
                <a:gd name="T48" fmla="*/ 679 w 680"/>
                <a:gd name="T49" fmla="*/ 66 h 851"/>
                <a:gd name="T50" fmla="*/ 672 w 680"/>
                <a:gd name="T51" fmla="*/ 138 h 851"/>
                <a:gd name="T52" fmla="*/ 659 w 680"/>
                <a:gd name="T53" fmla="*/ 204 h 851"/>
                <a:gd name="T54" fmla="*/ 640 w 680"/>
                <a:gd name="T55" fmla="*/ 266 h 851"/>
                <a:gd name="T56" fmla="*/ 615 w 680"/>
                <a:gd name="T57" fmla="*/ 322 h 851"/>
                <a:gd name="T58" fmla="*/ 584 w 680"/>
                <a:gd name="T59" fmla="*/ 373 h 851"/>
                <a:gd name="T60" fmla="*/ 546 w 680"/>
                <a:gd name="T61" fmla="*/ 416 h 851"/>
                <a:gd name="T62" fmla="*/ 505 w 680"/>
                <a:gd name="T63" fmla="*/ 454 h 851"/>
                <a:gd name="T64" fmla="*/ 482 w 680"/>
                <a:gd name="T65" fmla="*/ 822 h 851"/>
                <a:gd name="T66" fmla="*/ 481 w 680"/>
                <a:gd name="T67" fmla="*/ 828 h 851"/>
                <a:gd name="T68" fmla="*/ 477 w 680"/>
                <a:gd name="T69" fmla="*/ 838 h 851"/>
                <a:gd name="T70" fmla="*/ 468 w 680"/>
                <a:gd name="T71" fmla="*/ 845 h 851"/>
                <a:gd name="T72" fmla="*/ 458 w 680"/>
                <a:gd name="T73" fmla="*/ 851 h 851"/>
                <a:gd name="T74" fmla="*/ 453 w 680"/>
                <a:gd name="T75" fmla="*/ 851 h 851"/>
                <a:gd name="T76" fmla="*/ 425 w 680"/>
                <a:gd name="T77" fmla="*/ 794 h 851"/>
                <a:gd name="T78" fmla="*/ 425 w 680"/>
                <a:gd name="T79" fmla="*/ 454 h 851"/>
                <a:gd name="T80" fmla="*/ 428 w 680"/>
                <a:gd name="T81" fmla="*/ 440 h 851"/>
                <a:gd name="T82" fmla="*/ 439 w 680"/>
                <a:gd name="T83" fmla="*/ 429 h 851"/>
                <a:gd name="T84" fmla="*/ 459 w 680"/>
                <a:gd name="T85" fmla="*/ 416 h 851"/>
                <a:gd name="T86" fmla="*/ 497 w 680"/>
                <a:gd name="T87" fmla="*/ 386 h 851"/>
                <a:gd name="T88" fmla="*/ 529 w 680"/>
                <a:gd name="T89" fmla="*/ 350 h 851"/>
                <a:gd name="T90" fmla="*/ 557 w 680"/>
                <a:gd name="T91" fmla="*/ 308 h 851"/>
                <a:gd name="T92" fmla="*/ 581 w 680"/>
                <a:gd name="T93" fmla="*/ 261 h 851"/>
                <a:gd name="T94" fmla="*/ 600 w 680"/>
                <a:gd name="T95" fmla="*/ 208 h 851"/>
                <a:gd name="T96" fmla="*/ 613 w 680"/>
                <a:gd name="T97" fmla="*/ 151 h 851"/>
                <a:gd name="T98" fmla="*/ 621 w 680"/>
                <a:gd name="T99" fmla="*/ 89 h 851"/>
                <a:gd name="T100" fmla="*/ 56 w 680"/>
                <a:gd name="T101" fmla="*/ 57 h 851"/>
                <a:gd name="T102" fmla="*/ 58 w 680"/>
                <a:gd name="T103" fmla="*/ 89 h 851"/>
                <a:gd name="T104" fmla="*/ 67 w 680"/>
                <a:gd name="T105" fmla="*/ 151 h 851"/>
                <a:gd name="T106" fmla="*/ 80 w 680"/>
                <a:gd name="T107" fmla="*/ 208 h 851"/>
                <a:gd name="T108" fmla="*/ 98 w 680"/>
                <a:gd name="T109" fmla="*/ 261 h 851"/>
                <a:gd name="T110" fmla="*/ 122 w 680"/>
                <a:gd name="T111" fmla="*/ 308 h 851"/>
                <a:gd name="T112" fmla="*/ 149 w 680"/>
                <a:gd name="T113" fmla="*/ 350 h 851"/>
                <a:gd name="T114" fmla="*/ 183 w 680"/>
                <a:gd name="T115" fmla="*/ 386 h 851"/>
                <a:gd name="T116" fmla="*/ 220 w 680"/>
                <a:gd name="T117" fmla="*/ 416 h 851"/>
                <a:gd name="T118" fmla="*/ 240 w 680"/>
                <a:gd name="T119" fmla="*/ 429 h 851"/>
                <a:gd name="T120" fmla="*/ 250 w 680"/>
                <a:gd name="T121" fmla="*/ 440 h 851"/>
                <a:gd name="T122" fmla="*/ 254 w 680"/>
                <a:gd name="T123" fmla="*/ 454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851">
                  <a:moveTo>
                    <a:pt x="453" y="851"/>
                  </a:moveTo>
                  <a:lnTo>
                    <a:pt x="226" y="851"/>
                  </a:lnTo>
                  <a:lnTo>
                    <a:pt x="226" y="851"/>
                  </a:lnTo>
                  <a:lnTo>
                    <a:pt x="221" y="851"/>
                  </a:lnTo>
                  <a:lnTo>
                    <a:pt x="215" y="849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5" y="454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80" y="349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6"/>
                  </a:lnTo>
                  <a:lnTo>
                    <a:pt x="20" y="204"/>
                  </a:lnTo>
                  <a:lnTo>
                    <a:pt x="13" y="172"/>
                  </a:lnTo>
                  <a:lnTo>
                    <a:pt x="7" y="138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5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0" y="28"/>
                  </a:lnTo>
                  <a:lnTo>
                    <a:pt x="680" y="28"/>
                  </a:lnTo>
                  <a:lnTo>
                    <a:pt x="679" y="66"/>
                  </a:lnTo>
                  <a:lnTo>
                    <a:pt x="677" y="102"/>
                  </a:lnTo>
                  <a:lnTo>
                    <a:pt x="672" y="138"/>
                  </a:lnTo>
                  <a:lnTo>
                    <a:pt x="666" y="172"/>
                  </a:lnTo>
                  <a:lnTo>
                    <a:pt x="659" y="204"/>
                  </a:lnTo>
                  <a:lnTo>
                    <a:pt x="650" y="236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9"/>
                  </a:lnTo>
                  <a:lnTo>
                    <a:pt x="584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4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1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68" y="845"/>
                  </a:lnTo>
                  <a:lnTo>
                    <a:pt x="464" y="849"/>
                  </a:lnTo>
                  <a:lnTo>
                    <a:pt x="458" y="851"/>
                  </a:lnTo>
                  <a:lnTo>
                    <a:pt x="453" y="851"/>
                  </a:lnTo>
                  <a:lnTo>
                    <a:pt x="453" y="851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6" y="447"/>
                  </a:lnTo>
                  <a:lnTo>
                    <a:pt x="428" y="440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50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1" y="261"/>
                  </a:lnTo>
                  <a:lnTo>
                    <a:pt x="591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1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7" y="151"/>
                  </a:lnTo>
                  <a:lnTo>
                    <a:pt x="73" y="180"/>
                  </a:lnTo>
                  <a:lnTo>
                    <a:pt x="80" y="208"/>
                  </a:lnTo>
                  <a:lnTo>
                    <a:pt x="89" y="234"/>
                  </a:lnTo>
                  <a:lnTo>
                    <a:pt x="98" y="261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50"/>
                  </a:lnTo>
                  <a:lnTo>
                    <a:pt x="165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40"/>
                  </a:lnTo>
                  <a:lnTo>
                    <a:pt x="253" y="447"/>
                  </a:lnTo>
                  <a:lnTo>
                    <a:pt x="254" y="454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8">
              <a:extLst>
                <a:ext uri="{FF2B5EF4-FFF2-40B4-BE49-F238E27FC236}">
                  <a16:creationId xmlns:a16="http://schemas.microsoft.com/office/drawing/2014/main" id="{1953A9FE-76E9-46D8-A1DD-2FB0304107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9725" y="3743326"/>
              <a:ext cx="46038" cy="120650"/>
            </a:xfrm>
            <a:custGeom>
              <a:avLst/>
              <a:gdLst>
                <a:gd name="T0" fmla="*/ 85 w 170"/>
                <a:gd name="T1" fmla="*/ 454 h 454"/>
                <a:gd name="T2" fmla="*/ 85 w 170"/>
                <a:gd name="T3" fmla="*/ 454 h 454"/>
                <a:gd name="T4" fmla="*/ 80 w 170"/>
                <a:gd name="T5" fmla="*/ 454 h 454"/>
                <a:gd name="T6" fmla="*/ 75 w 170"/>
                <a:gd name="T7" fmla="*/ 452 h 454"/>
                <a:gd name="T8" fmla="*/ 70 w 170"/>
                <a:gd name="T9" fmla="*/ 450 h 454"/>
                <a:gd name="T10" fmla="*/ 66 w 170"/>
                <a:gd name="T11" fmla="*/ 446 h 454"/>
                <a:gd name="T12" fmla="*/ 8 w 170"/>
                <a:gd name="T13" fmla="*/ 389 h 454"/>
                <a:gd name="T14" fmla="*/ 8 w 170"/>
                <a:gd name="T15" fmla="*/ 389 h 454"/>
                <a:gd name="T16" fmla="*/ 5 w 170"/>
                <a:gd name="T17" fmla="*/ 384 h 454"/>
                <a:gd name="T18" fmla="*/ 2 w 170"/>
                <a:gd name="T19" fmla="*/ 379 h 454"/>
                <a:gd name="T20" fmla="*/ 0 w 170"/>
                <a:gd name="T21" fmla="*/ 373 h 454"/>
                <a:gd name="T22" fmla="*/ 0 w 170"/>
                <a:gd name="T23" fmla="*/ 367 h 454"/>
                <a:gd name="T24" fmla="*/ 29 w 170"/>
                <a:gd name="T25" fmla="*/ 26 h 454"/>
                <a:gd name="T26" fmla="*/ 29 w 170"/>
                <a:gd name="T27" fmla="*/ 26 h 454"/>
                <a:gd name="T28" fmla="*/ 30 w 170"/>
                <a:gd name="T29" fmla="*/ 21 h 454"/>
                <a:gd name="T30" fmla="*/ 32 w 170"/>
                <a:gd name="T31" fmla="*/ 16 h 454"/>
                <a:gd name="T32" fmla="*/ 35 w 170"/>
                <a:gd name="T33" fmla="*/ 11 h 454"/>
                <a:gd name="T34" fmla="*/ 38 w 170"/>
                <a:gd name="T35" fmla="*/ 8 h 454"/>
                <a:gd name="T36" fmla="*/ 42 w 170"/>
                <a:gd name="T37" fmla="*/ 5 h 454"/>
                <a:gd name="T38" fmla="*/ 47 w 170"/>
                <a:gd name="T39" fmla="*/ 2 h 454"/>
                <a:gd name="T40" fmla="*/ 52 w 170"/>
                <a:gd name="T41" fmla="*/ 1 h 454"/>
                <a:gd name="T42" fmla="*/ 57 w 170"/>
                <a:gd name="T43" fmla="*/ 0 h 454"/>
                <a:gd name="T44" fmla="*/ 113 w 170"/>
                <a:gd name="T45" fmla="*/ 0 h 454"/>
                <a:gd name="T46" fmla="*/ 113 w 170"/>
                <a:gd name="T47" fmla="*/ 0 h 454"/>
                <a:gd name="T48" fmla="*/ 120 w 170"/>
                <a:gd name="T49" fmla="*/ 1 h 454"/>
                <a:gd name="T50" fmla="*/ 125 w 170"/>
                <a:gd name="T51" fmla="*/ 2 h 454"/>
                <a:gd name="T52" fmla="*/ 129 w 170"/>
                <a:gd name="T53" fmla="*/ 5 h 454"/>
                <a:gd name="T54" fmla="*/ 133 w 170"/>
                <a:gd name="T55" fmla="*/ 8 h 454"/>
                <a:gd name="T56" fmla="*/ 137 w 170"/>
                <a:gd name="T57" fmla="*/ 11 h 454"/>
                <a:gd name="T58" fmla="*/ 140 w 170"/>
                <a:gd name="T59" fmla="*/ 16 h 454"/>
                <a:gd name="T60" fmla="*/ 141 w 170"/>
                <a:gd name="T61" fmla="*/ 21 h 454"/>
                <a:gd name="T62" fmla="*/ 142 w 170"/>
                <a:gd name="T63" fmla="*/ 26 h 454"/>
                <a:gd name="T64" fmla="*/ 170 w 170"/>
                <a:gd name="T65" fmla="*/ 367 h 454"/>
                <a:gd name="T66" fmla="*/ 170 w 170"/>
                <a:gd name="T67" fmla="*/ 367 h 454"/>
                <a:gd name="T68" fmla="*/ 170 w 170"/>
                <a:gd name="T69" fmla="*/ 373 h 454"/>
                <a:gd name="T70" fmla="*/ 169 w 170"/>
                <a:gd name="T71" fmla="*/ 379 h 454"/>
                <a:gd name="T72" fmla="*/ 166 w 170"/>
                <a:gd name="T73" fmla="*/ 384 h 454"/>
                <a:gd name="T74" fmla="*/ 162 w 170"/>
                <a:gd name="T75" fmla="*/ 389 h 454"/>
                <a:gd name="T76" fmla="*/ 105 w 170"/>
                <a:gd name="T77" fmla="*/ 446 h 454"/>
                <a:gd name="T78" fmla="*/ 105 w 170"/>
                <a:gd name="T79" fmla="*/ 446 h 454"/>
                <a:gd name="T80" fmla="*/ 101 w 170"/>
                <a:gd name="T81" fmla="*/ 450 h 454"/>
                <a:gd name="T82" fmla="*/ 96 w 170"/>
                <a:gd name="T83" fmla="*/ 452 h 454"/>
                <a:gd name="T84" fmla="*/ 91 w 170"/>
                <a:gd name="T85" fmla="*/ 454 h 454"/>
                <a:gd name="T86" fmla="*/ 85 w 170"/>
                <a:gd name="T87" fmla="*/ 454 h 454"/>
                <a:gd name="T88" fmla="*/ 85 w 170"/>
                <a:gd name="T89" fmla="*/ 454 h 454"/>
                <a:gd name="T90" fmla="*/ 58 w 170"/>
                <a:gd name="T91" fmla="*/ 358 h 454"/>
                <a:gd name="T92" fmla="*/ 85 w 170"/>
                <a:gd name="T93" fmla="*/ 385 h 454"/>
                <a:gd name="T94" fmla="*/ 112 w 170"/>
                <a:gd name="T95" fmla="*/ 358 h 454"/>
                <a:gd name="T96" fmla="*/ 88 w 170"/>
                <a:gd name="T97" fmla="*/ 57 h 454"/>
                <a:gd name="T98" fmla="*/ 83 w 170"/>
                <a:gd name="T99" fmla="*/ 57 h 454"/>
                <a:gd name="T100" fmla="*/ 58 w 170"/>
                <a:gd name="T101" fmla="*/ 3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4">
                  <a:moveTo>
                    <a:pt x="85" y="454"/>
                  </a:moveTo>
                  <a:lnTo>
                    <a:pt x="85" y="454"/>
                  </a:lnTo>
                  <a:lnTo>
                    <a:pt x="80" y="454"/>
                  </a:lnTo>
                  <a:lnTo>
                    <a:pt x="75" y="452"/>
                  </a:lnTo>
                  <a:lnTo>
                    <a:pt x="70" y="450"/>
                  </a:lnTo>
                  <a:lnTo>
                    <a:pt x="66" y="446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1"/>
                  </a:lnTo>
                  <a:lnTo>
                    <a:pt x="32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5" y="2"/>
                  </a:lnTo>
                  <a:lnTo>
                    <a:pt x="129" y="5"/>
                  </a:lnTo>
                  <a:lnTo>
                    <a:pt x="133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6"/>
                  </a:lnTo>
                  <a:lnTo>
                    <a:pt x="105" y="446"/>
                  </a:lnTo>
                  <a:lnTo>
                    <a:pt x="101" y="450"/>
                  </a:lnTo>
                  <a:lnTo>
                    <a:pt x="96" y="452"/>
                  </a:lnTo>
                  <a:lnTo>
                    <a:pt x="91" y="454"/>
                  </a:lnTo>
                  <a:lnTo>
                    <a:pt x="85" y="454"/>
                  </a:lnTo>
                  <a:lnTo>
                    <a:pt x="85" y="454"/>
                  </a:lnTo>
                  <a:close/>
                  <a:moveTo>
                    <a:pt x="58" y="358"/>
                  </a:moveTo>
                  <a:lnTo>
                    <a:pt x="85" y="385"/>
                  </a:lnTo>
                  <a:lnTo>
                    <a:pt x="112" y="358"/>
                  </a:lnTo>
                  <a:lnTo>
                    <a:pt x="88" y="57"/>
                  </a:lnTo>
                  <a:lnTo>
                    <a:pt x="83" y="57"/>
                  </a:lnTo>
                  <a:lnTo>
                    <a:pt x="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29">
              <a:extLst>
                <a:ext uri="{FF2B5EF4-FFF2-40B4-BE49-F238E27FC236}">
                  <a16:creationId xmlns:a16="http://schemas.microsoft.com/office/drawing/2014/main" id="{375E92AF-C8C9-4A08-9473-A18D040FE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44 w 272"/>
                <a:gd name="T1" fmla="*/ 273 h 273"/>
                <a:gd name="T2" fmla="*/ 244 w 272"/>
                <a:gd name="T3" fmla="*/ 273 h 273"/>
                <a:gd name="T4" fmla="*/ 238 w 272"/>
                <a:gd name="T5" fmla="*/ 273 h 273"/>
                <a:gd name="T6" fmla="*/ 233 w 272"/>
                <a:gd name="T7" fmla="*/ 271 h 273"/>
                <a:gd name="T8" fmla="*/ 228 w 272"/>
                <a:gd name="T9" fmla="*/ 269 h 273"/>
                <a:gd name="T10" fmla="*/ 224 w 272"/>
                <a:gd name="T11" fmla="*/ 265 h 273"/>
                <a:gd name="T12" fmla="*/ 8 w 272"/>
                <a:gd name="T13" fmla="*/ 49 h 273"/>
                <a:gd name="T14" fmla="*/ 8 w 272"/>
                <a:gd name="T15" fmla="*/ 49 h 273"/>
                <a:gd name="T16" fmla="*/ 4 w 272"/>
                <a:gd name="T17" fmla="*/ 45 h 273"/>
                <a:gd name="T18" fmla="*/ 2 w 272"/>
                <a:gd name="T19" fmla="*/ 40 h 273"/>
                <a:gd name="T20" fmla="*/ 0 w 272"/>
                <a:gd name="T21" fmla="*/ 35 h 273"/>
                <a:gd name="T22" fmla="*/ 0 w 272"/>
                <a:gd name="T23" fmla="*/ 29 h 273"/>
                <a:gd name="T24" fmla="*/ 0 w 272"/>
                <a:gd name="T25" fmla="*/ 23 h 273"/>
                <a:gd name="T26" fmla="*/ 2 w 272"/>
                <a:gd name="T27" fmla="*/ 18 h 273"/>
                <a:gd name="T28" fmla="*/ 4 w 272"/>
                <a:gd name="T29" fmla="*/ 13 h 273"/>
                <a:gd name="T30" fmla="*/ 8 w 272"/>
                <a:gd name="T31" fmla="*/ 9 h 273"/>
                <a:gd name="T32" fmla="*/ 8 w 272"/>
                <a:gd name="T33" fmla="*/ 9 h 273"/>
                <a:gd name="T34" fmla="*/ 12 w 272"/>
                <a:gd name="T35" fmla="*/ 5 h 273"/>
                <a:gd name="T36" fmla="*/ 17 w 272"/>
                <a:gd name="T37" fmla="*/ 2 h 273"/>
                <a:gd name="T38" fmla="*/ 23 w 272"/>
                <a:gd name="T39" fmla="*/ 1 h 273"/>
                <a:gd name="T40" fmla="*/ 28 w 272"/>
                <a:gd name="T41" fmla="*/ 0 h 273"/>
                <a:gd name="T42" fmla="*/ 33 w 272"/>
                <a:gd name="T43" fmla="*/ 1 h 273"/>
                <a:gd name="T44" fmla="*/ 38 w 272"/>
                <a:gd name="T45" fmla="*/ 2 h 273"/>
                <a:gd name="T46" fmla="*/ 43 w 272"/>
                <a:gd name="T47" fmla="*/ 5 h 273"/>
                <a:gd name="T48" fmla="*/ 48 w 272"/>
                <a:gd name="T49" fmla="*/ 9 h 273"/>
                <a:gd name="T50" fmla="*/ 264 w 272"/>
                <a:gd name="T51" fmla="*/ 225 h 273"/>
                <a:gd name="T52" fmla="*/ 264 w 272"/>
                <a:gd name="T53" fmla="*/ 225 h 273"/>
                <a:gd name="T54" fmla="*/ 267 w 272"/>
                <a:gd name="T55" fmla="*/ 229 h 273"/>
                <a:gd name="T56" fmla="*/ 270 w 272"/>
                <a:gd name="T57" fmla="*/ 235 h 273"/>
                <a:gd name="T58" fmla="*/ 271 w 272"/>
                <a:gd name="T59" fmla="*/ 240 h 273"/>
                <a:gd name="T60" fmla="*/ 272 w 272"/>
                <a:gd name="T61" fmla="*/ 245 h 273"/>
                <a:gd name="T62" fmla="*/ 271 w 272"/>
                <a:gd name="T63" fmla="*/ 251 h 273"/>
                <a:gd name="T64" fmla="*/ 270 w 272"/>
                <a:gd name="T65" fmla="*/ 256 h 273"/>
                <a:gd name="T66" fmla="*/ 267 w 272"/>
                <a:gd name="T67" fmla="*/ 261 h 273"/>
                <a:gd name="T68" fmla="*/ 264 w 272"/>
                <a:gd name="T69" fmla="*/ 265 h 273"/>
                <a:gd name="T70" fmla="*/ 264 w 272"/>
                <a:gd name="T71" fmla="*/ 265 h 273"/>
                <a:gd name="T72" fmla="*/ 259 w 272"/>
                <a:gd name="T73" fmla="*/ 269 h 273"/>
                <a:gd name="T74" fmla="*/ 254 w 272"/>
                <a:gd name="T75" fmla="*/ 271 h 273"/>
                <a:gd name="T76" fmla="*/ 249 w 272"/>
                <a:gd name="T77" fmla="*/ 273 h 273"/>
                <a:gd name="T78" fmla="*/ 244 w 272"/>
                <a:gd name="T79" fmla="*/ 273 h 273"/>
                <a:gd name="T80" fmla="*/ 244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44" y="273"/>
                  </a:moveTo>
                  <a:lnTo>
                    <a:pt x="244" y="273"/>
                  </a:lnTo>
                  <a:lnTo>
                    <a:pt x="238" y="273"/>
                  </a:lnTo>
                  <a:lnTo>
                    <a:pt x="233" y="271"/>
                  </a:lnTo>
                  <a:lnTo>
                    <a:pt x="228" y="269"/>
                  </a:lnTo>
                  <a:lnTo>
                    <a:pt x="224" y="265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264" y="225"/>
                  </a:lnTo>
                  <a:lnTo>
                    <a:pt x="264" y="225"/>
                  </a:lnTo>
                  <a:lnTo>
                    <a:pt x="267" y="229"/>
                  </a:lnTo>
                  <a:lnTo>
                    <a:pt x="270" y="235"/>
                  </a:lnTo>
                  <a:lnTo>
                    <a:pt x="271" y="240"/>
                  </a:lnTo>
                  <a:lnTo>
                    <a:pt x="272" y="245"/>
                  </a:lnTo>
                  <a:lnTo>
                    <a:pt x="271" y="251"/>
                  </a:lnTo>
                  <a:lnTo>
                    <a:pt x="270" y="256"/>
                  </a:lnTo>
                  <a:lnTo>
                    <a:pt x="267" y="261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59" y="269"/>
                  </a:lnTo>
                  <a:lnTo>
                    <a:pt x="254" y="271"/>
                  </a:lnTo>
                  <a:lnTo>
                    <a:pt x="249" y="273"/>
                  </a:lnTo>
                  <a:lnTo>
                    <a:pt x="244" y="273"/>
                  </a:lnTo>
                  <a:lnTo>
                    <a:pt x="244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30">
              <a:extLst>
                <a:ext uri="{FF2B5EF4-FFF2-40B4-BE49-F238E27FC236}">
                  <a16:creationId xmlns:a16="http://schemas.microsoft.com/office/drawing/2014/main" id="{1AD9132B-657E-4464-B916-AD050ECA1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8 w 272"/>
                <a:gd name="T1" fmla="*/ 273 h 273"/>
                <a:gd name="T2" fmla="*/ 28 w 272"/>
                <a:gd name="T3" fmla="*/ 273 h 273"/>
                <a:gd name="T4" fmla="*/ 23 w 272"/>
                <a:gd name="T5" fmla="*/ 273 h 273"/>
                <a:gd name="T6" fmla="*/ 17 w 272"/>
                <a:gd name="T7" fmla="*/ 271 h 273"/>
                <a:gd name="T8" fmla="*/ 12 w 272"/>
                <a:gd name="T9" fmla="*/ 269 h 273"/>
                <a:gd name="T10" fmla="*/ 8 w 272"/>
                <a:gd name="T11" fmla="*/ 265 h 273"/>
                <a:gd name="T12" fmla="*/ 8 w 272"/>
                <a:gd name="T13" fmla="*/ 265 h 273"/>
                <a:gd name="T14" fmla="*/ 4 w 272"/>
                <a:gd name="T15" fmla="*/ 261 h 273"/>
                <a:gd name="T16" fmla="*/ 2 w 272"/>
                <a:gd name="T17" fmla="*/ 256 h 273"/>
                <a:gd name="T18" fmla="*/ 0 w 272"/>
                <a:gd name="T19" fmla="*/ 251 h 273"/>
                <a:gd name="T20" fmla="*/ 0 w 272"/>
                <a:gd name="T21" fmla="*/ 245 h 273"/>
                <a:gd name="T22" fmla="*/ 0 w 272"/>
                <a:gd name="T23" fmla="*/ 240 h 273"/>
                <a:gd name="T24" fmla="*/ 2 w 272"/>
                <a:gd name="T25" fmla="*/ 235 h 273"/>
                <a:gd name="T26" fmla="*/ 4 w 272"/>
                <a:gd name="T27" fmla="*/ 229 h 273"/>
                <a:gd name="T28" fmla="*/ 8 w 272"/>
                <a:gd name="T29" fmla="*/ 225 h 273"/>
                <a:gd name="T30" fmla="*/ 224 w 272"/>
                <a:gd name="T31" fmla="*/ 9 h 273"/>
                <a:gd name="T32" fmla="*/ 224 w 272"/>
                <a:gd name="T33" fmla="*/ 9 h 273"/>
                <a:gd name="T34" fmla="*/ 228 w 272"/>
                <a:gd name="T35" fmla="*/ 5 h 273"/>
                <a:gd name="T36" fmla="*/ 233 w 272"/>
                <a:gd name="T37" fmla="*/ 2 h 273"/>
                <a:gd name="T38" fmla="*/ 238 w 272"/>
                <a:gd name="T39" fmla="*/ 1 h 273"/>
                <a:gd name="T40" fmla="*/ 244 w 272"/>
                <a:gd name="T41" fmla="*/ 0 h 273"/>
                <a:gd name="T42" fmla="*/ 249 w 272"/>
                <a:gd name="T43" fmla="*/ 1 h 273"/>
                <a:gd name="T44" fmla="*/ 254 w 272"/>
                <a:gd name="T45" fmla="*/ 2 h 273"/>
                <a:gd name="T46" fmla="*/ 259 w 272"/>
                <a:gd name="T47" fmla="*/ 5 h 273"/>
                <a:gd name="T48" fmla="*/ 264 w 272"/>
                <a:gd name="T49" fmla="*/ 9 h 273"/>
                <a:gd name="T50" fmla="*/ 264 w 272"/>
                <a:gd name="T51" fmla="*/ 9 h 273"/>
                <a:gd name="T52" fmla="*/ 267 w 272"/>
                <a:gd name="T53" fmla="*/ 13 h 273"/>
                <a:gd name="T54" fmla="*/ 270 w 272"/>
                <a:gd name="T55" fmla="*/ 18 h 273"/>
                <a:gd name="T56" fmla="*/ 271 w 272"/>
                <a:gd name="T57" fmla="*/ 23 h 273"/>
                <a:gd name="T58" fmla="*/ 272 w 272"/>
                <a:gd name="T59" fmla="*/ 29 h 273"/>
                <a:gd name="T60" fmla="*/ 271 w 272"/>
                <a:gd name="T61" fmla="*/ 35 h 273"/>
                <a:gd name="T62" fmla="*/ 270 w 272"/>
                <a:gd name="T63" fmla="*/ 40 h 273"/>
                <a:gd name="T64" fmla="*/ 267 w 272"/>
                <a:gd name="T65" fmla="*/ 45 h 273"/>
                <a:gd name="T66" fmla="*/ 264 w 272"/>
                <a:gd name="T67" fmla="*/ 49 h 273"/>
                <a:gd name="T68" fmla="*/ 48 w 272"/>
                <a:gd name="T69" fmla="*/ 265 h 273"/>
                <a:gd name="T70" fmla="*/ 48 w 272"/>
                <a:gd name="T71" fmla="*/ 265 h 273"/>
                <a:gd name="T72" fmla="*/ 43 w 272"/>
                <a:gd name="T73" fmla="*/ 269 h 273"/>
                <a:gd name="T74" fmla="*/ 38 w 272"/>
                <a:gd name="T75" fmla="*/ 271 h 273"/>
                <a:gd name="T76" fmla="*/ 33 w 272"/>
                <a:gd name="T77" fmla="*/ 273 h 273"/>
                <a:gd name="T78" fmla="*/ 28 w 272"/>
                <a:gd name="T79" fmla="*/ 273 h 273"/>
                <a:gd name="T80" fmla="*/ 28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8" y="273"/>
                  </a:moveTo>
                  <a:lnTo>
                    <a:pt x="28" y="273"/>
                  </a:lnTo>
                  <a:lnTo>
                    <a:pt x="23" y="273"/>
                  </a:lnTo>
                  <a:lnTo>
                    <a:pt x="17" y="271"/>
                  </a:lnTo>
                  <a:lnTo>
                    <a:pt x="12" y="269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4" y="261"/>
                  </a:lnTo>
                  <a:lnTo>
                    <a:pt x="2" y="256"/>
                  </a:lnTo>
                  <a:lnTo>
                    <a:pt x="0" y="251"/>
                  </a:lnTo>
                  <a:lnTo>
                    <a:pt x="0" y="245"/>
                  </a:lnTo>
                  <a:lnTo>
                    <a:pt x="0" y="240"/>
                  </a:lnTo>
                  <a:lnTo>
                    <a:pt x="2" y="235"/>
                  </a:lnTo>
                  <a:lnTo>
                    <a:pt x="4" y="229"/>
                  </a:lnTo>
                  <a:lnTo>
                    <a:pt x="8" y="225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8" y="5"/>
                  </a:lnTo>
                  <a:lnTo>
                    <a:pt x="233" y="2"/>
                  </a:lnTo>
                  <a:lnTo>
                    <a:pt x="238" y="1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9" y="5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7" y="13"/>
                  </a:lnTo>
                  <a:lnTo>
                    <a:pt x="270" y="18"/>
                  </a:lnTo>
                  <a:lnTo>
                    <a:pt x="271" y="23"/>
                  </a:lnTo>
                  <a:lnTo>
                    <a:pt x="272" y="29"/>
                  </a:lnTo>
                  <a:lnTo>
                    <a:pt x="271" y="35"/>
                  </a:lnTo>
                  <a:lnTo>
                    <a:pt x="270" y="40"/>
                  </a:lnTo>
                  <a:lnTo>
                    <a:pt x="267" y="45"/>
                  </a:lnTo>
                  <a:lnTo>
                    <a:pt x="264" y="49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3" y="269"/>
                  </a:lnTo>
                  <a:lnTo>
                    <a:pt x="38" y="271"/>
                  </a:lnTo>
                  <a:lnTo>
                    <a:pt x="33" y="273"/>
                  </a:lnTo>
                  <a:lnTo>
                    <a:pt x="28" y="273"/>
                  </a:lnTo>
                  <a:lnTo>
                    <a:pt x="28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31">
              <a:extLst>
                <a:ext uri="{FF2B5EF4-FFF2-40B4-BE49-F238E27FC236}">
                  <a16:creationId xmlns:a16="http://schemas.microsoft.com/office/drawing/2014/main" id="{1BB433E8-14F0-4BBF-91A4-EE3A8BE04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43326"/>
              <a:ext cx="74613" cy="76200"/>
            </a:xfrm>
            <a:custGeom>
              <a:avLst/>
              <a:gdLst>
                <a:gd name="T0" fmla="*/ 127 w 284"/>
                <a:gd name="T1" fmla="*/ 283 h 284"/>
                <a:gd name="T2" fmla="*/ 87 w 284"/>
                <a:gd name="T3" fmla="*/ 273 h 284"/>
                <a:gd name="T4" fmla="*/ 52 w 284"/>
                <a:gd name="T5" fmla="*/ 252 h 284"/>
                <a:gd name="T6" fmla="*/ 24 w 284"/>
                <a:gd name="T7" fmla="*/ 221 h 284"/>
                <a:gd name="T8" fmla="*/ 6 w 284"/>
                <a:gd name="T9" fmla="*/ 184 h 284"/>
                <a:gd name="T10" fmla="*/ 0 w 284"/>
                <a:gd name="T11" fmla="*/ 143 h 284"/>
                <a:gd name="T12" fmla="*/ 3 w 284"/>
                <a:gd name="T13" fmla="*/ 113 h 284"/>
                <a:gd name="T14" fmla="*/ 17 w 284"/>
                <a:gd name="T15" fmla="*/ 75 h 284"/>
                <a:gd name="T16" fmla="*/ 42 w 284"/>
                <a:gd name="T17" fmla="*/ 42 h 284"/>
                <a:gd name="T18" fmla="*/ 74 w 284"/>
                <a:gd name="T19" fmla="*/ 17 h 284"/>
                <a:gd name="T20" fmla="*/ 113 w 284"/>
                <a:gd name="T21" fmla="*/ 3 h 284"/>
                <a:gd name="T22" fmla="*/ 142 w 284"/>
                <a:gd name="T23" fmla="*/ 0 h 284"/>
                <a:gd name="T24" fmla="*/ 184 w 284"/>
                <a:gd name="T25" fmla="*/ 7 h 284"/>
                <a:gd name="T26" fmla="*/ 221 w 284"/>
                <a:gd name="T27" fmla="*/ 24 h 284"/>
                <a:gd name="T28" fmla="*/ 252 w 284"/>
                <a:gd name="T29" fmla="*/ 52 h 284"/>
                <a:gd name="T30" fmla="*/ 273 w 284"/>
                <a:gd name="T31" fmla="*/ 87 h 284"/>
                <a:gd name="T32" fmla="*/ 283 w 284"/>
                <a:gd name="T33" fmla="*/ 127 h 284"/>
                <a:gd name="T34" fmla="*/ 283 w 284"/>
                <a:gd name="T35" fmla="*/ 157 h 284"/>
                <a:gd name="T36" fmla="*/ 273 w 284"/>
                <a:gd name="T37" fmla="*/ 197 h 284"/>
                <a:gd name="T38" fmla="*/ 252 w 284"/>
                <a:gd name="T39" fmla="*/ 232 h 284"/>
                <a:gd name="T40" fmla="*/ 221 w 284"/>
                <a:gd name="T41" fmla="*/ 260 h 284"/>
                <a:gd name="T42" fmla="*/ 184 w 284"/>
                <a:gd name="T43" fmla="*/ 278 h 284"/>
                <a:gd name="T44" fmla="*/ 142 w 284"/>
                <a:gd name="T45" fmla="*/ 284 h 284"/>
                <a:gd name="T46" fmla="*/ 142 w 284"/>
                <a:gd name="T47" fmla="*/ 57 h 284"/>
                <a:gd name="T48" fmla="*/ 116 w 284"/>
                <a:gd name="T49" fmla="*/ 61 h 284"/>
                <a:gd name="T50" fmla="*/ 94 w 284"/>
                <a:gd name="T51" fmla="*/ 72 h 284"/>
                <a:gd name="T52" fmla="*/ 76 w 284"/>
                <a:gd name="T53" fmla="*/ 88 h 284"/>
                <a:gd name="T54" fmla="*/ 64 w 284"/>
                <a:gd name="T55" fmla="*/ 109 h 284"/>
                <a:gd name="T56" fmla="*/ 58 w 284"/>
                <a:gd name="T57" fmla="*/ 134 h 284"/>
                <a:gd name="T58" fmla="*/ 58 w 284"/>
                <a:gd name="T59" fmla="*/ 151 h 284"/>
                <a:gd name="T60" fmla="*/ 64 w 284"/>
                <a:gd name="T61" fmla="*/ 175 h 284"/>
                <a:gd name="T62" fmla="*/ 76 w 284"/>
                <a:gd name="T63" fmla="*/ 196 h 284"/>
                <a:gd name="T64" fmla="*/ 94 w 284"/>
                <a:gd name="T65" fmla="*/ 212 h 284"/>
                <a:gd name="T66" fmla="*/ 116 w 284"/>
                <a:gd name="T67" fmla="*/ 223 h 284"/>
                <a:gd name="T68" fmla="*/ 142 w 284"/>
                <a:gd name="T69" fmla="*/ 227 h 284"/>
                <a:gd name="T70" fmla="*/ 159 w 284"/>
                <a:gd name="T71" fmla="*/ 225 h 284"/>
                <a:gd name="T72" fmla="*/ 182 w 284"/>
                <a:gd name="T73" fmla="*/ 217 h 284"/>
                <a:gd name="T74" fmla="*/ 202 w 284"/>
                <a:gd name="T75" fmla="*/ 202 h 284"/>
                <a:gd name="T76" fmla="*/ 216 w 284"/>
                <a:gd name="T77" fmla="*/ 183 h 284"/>
                <a:gd name="T78" fmla="*/ 225 w 284"/>
                <a:gd name="T79" fmla="*/ 159 h 284"/>
                <a:gd name="T80" fmla="*/ 226 w 284"/>
                <a:gd name="T81" fmla="*/ 143 h 284"/>
                <a:gd name="T82" fmla="*/ 223 w 284"/>
                <a:gd name="T83" fmla="*/ 117 h 284"/>
                <a:gd name="T84" fmla="*/ 212 w 284"/>
                <a:gd name="T85" fmla="*/ 95 h 284"/>
                <a:gd name="T86" fmla="*/ 196 w 284"/>
                <a:gd name="T87" fmla="*/ 77 h 284"/>
                <a:gd name="T88" fmla="*/ 175 w 284"/>
                <a:gd name="T89" fmla="*/ 64 h 284"/>
                <a:gd name="T90" fmla="*/ 151 w 284"/>
                <a:gd name="T91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7" y="283"/>
                  </a:lnTo>
                  <a:lnTo>
                    <a:pt x="113" y="281"/>
                  </a:lnTo>
                  <a:lnTo>
                    <a:pt x="100" y="278"/>
                  </a:lnTo>
                  <a:lnTo>
                    <a:pt x="87" y="273"/>
                  </a:lnTo>
                  <a:lnTo>
                    <a:pt x="74" y="267"/>
                  </a:lnTo>
                  <a:lnTo>
                    <a:pt x="63" y="260"/>
                  </a:lnTo>
                  <a:lnTo>
                    <a:pt x="52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4" y="221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1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3" y="52"/>
                  </a:lnTo>
                  <a:lnTo>
                    <a:pt x="42" y="42"/>
                  </a:lnTo>
                  <a:lnTo>
                    <a:pt x="52" y="33"/>
                  </a:lnTo>
                  <a:lnTo>
                    <a:pt x="63" y="24"/>
                  </a:lnTo>
                  <a:lnTo>
                    <a:pt x="74" y="17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3" y="3"/>
                  </a:lnTo>
                  <a:lnTo>
                    <a:pt x="127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7" y="1"/>
                  </a:lnTo>
                  <a:lnTo>
                    <a:pt x="171" y="3"/>
                  </a:lnTo>
                  <a:lnTo>
                    <a:pt x="184" y="7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1" y="24"/>
                  </a:lnTo>
                  <a:lnTo>
                    <a:pt x="231" y="33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3"/>
                  </a:lnTo>
                  <a:lnTo>
                    <a:pt x="267" y="75"/>
                  </a:lnTo>
                  <a:lnTo>
                    <a:pt x="273" y="87"/>
                  </a:lnTo>
                  <a:lnTo>
                    <a:pt x="277" y="100"/>
                  </a:lnTo>
                  <a:lnTo>
                    <a:pt x="281" y="113"/>
                  </a:lnTo>
                  <a:lnTo>
                    <a:pt x="283" y="127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3" y="157"/>
                  </a:lnTo>
                  <a:lnTo>
                    <a:pt x="281" y="171"/>
                  </a:lnTo>
                  <a:lnTo>
                    <a:pt x="277" y="184"/>
                  </a:lnTo>
                  <a:lnTo>
                    <a:pt x="273" y="197"/>
                  </a:lnTo>
                  <a:lnTo>
                    <a:pt x="267" y="209"/>
                  </a:lnTo>
                  <a:lnTo>
                    <a:pt x="260" y="221"/>
                  </a:lnTo>
                  <a:lnTo>
                    <a:pt x="252" y="232"/>
                  </a:lnTo>
                  <a:lnTo>
                    <a:pt x="242" y="243"/>
                  </a:lnTo>
                  <a:lnTo>
                    <a:pt x="231" y="252"/>
                  </a:lnTo>
                  <a:lnTo>
                    <a:pt x="221" y="260"/>
                  </a:lnTo>
                  <a:lnTo>
                    <a:pt x="209" y="267"/>
                  </a:lnTo>
                  <a:lnTo>
                    <a:pt x="197" y="273"/>
                  </a:lnTo>
                  <a:lnTo>
                    <a:pt x="184" y="278"/>
                  </a:lnTo>
                  <a:lnTo>
                    <a:pt x="171" y="281"/>
                  </a:lnTo>
                  <a:lnTo>
                    <a:pt x="157" y="283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7"/>
                  </a:moveTo>
                  <a:lnTo>
                    <a:pt x="142" y="57"/>
                  </a:lnTo>
                  <a:lnTo>
                    <a:pt x="134" y="58"/>
                  </a:lnTo>
                  <a:lnTo>
                    <a:pt x="124" y="59"/>
                  </a:lnTo>
                  <a:lnTo>
                    <a:pt x="116" y="61"/>
                  </a:lnTo>
                  <a:lnTo>
                    <a:pt x="109" y="64"/>
                  </a:lnTo>
                  <a:lnTo>
                    <a:pt x="101" y="68"/>
                  </a:lnTo>
                  <a:lnTo>
                    <a:pt x="94" y="72"/>
                  </a:lnTo>
                  <a:lnTo>
                    <a:pt x="88" y="77"/>
                  </a:lnTo>
                  <a:lnTo>
                    <a:pt x="82" y="82"/>
                  </a:lnTo>
                  <a:lnTo>
                    <a:pt x="76" y="88"/>
                  </a:lnTo>
                  <a:lnTo>
                    <a:pt x="71" y="95"/>
                  </a:lnTo>
                  <a:lnTo>
                    <a:pt x="67" y="101"/>
                  </a:lnTo>
                  <a:lnTo>
                    <a:pt x="64" y="109"/>
                  </a:lnTo>
                  <a:lnTo>
                    <a:pt x="61" y="117"/>
                  </a:lnTo>
                  <a:lnTo>
                    <a:pt x="59" y="125"/>
                  </a:lnTo>
                  <a:lnTo>
                    <a:pt x="58" y="134"/>
                  </a:lnTo>
                  <a:lnTo>
                    <a:pt x="57" y="143"/>
                  </a:lnTo>
                  <a:lnTo>
                    <a:pt x="57" y="143"/>
                  </a:lnTo>
                  <a:lnTo>
                    <a:pt x="58" y="151"/>
                  </a:lnTo>
                  <a:lnTo>
                    <a:pt x="59" y="159"/>
                  </a:lnTo>
                  <a:lnTo>
                    <a:pt x="61" y="168"/>
                  </a:lnTo>
                  <a:lnTo>
                    <a:pt x="64" y="175"/>
                  </a:lnTo>
                  <a:lnTo>
                    <a:pt x="67" y="183"/>
                  </a:lnTo>
                  <a:lnTo>
                    <a:pt x="71" y="190"/>
                  </a:lnTo>
                  <a:lnTo>
                    <a:pt x="76" y="196"/>
                  </a:lnTo>
                  <a:lnTo>
                    <a:pt x="82" y="202"/>
                  </a:lnTo>
                  <a:lnTo>
                    <a:pt x="88" y="207"/>
                  </a:lnTo>
                  <a:lnTo>
                    <a:pt x="94" y="212"/>
                  </a:lnTo>
                  <a:lnTo>
                    <a:pt x="101" y="217"/>
                  </a:lnTo>
                  <a:lnTo>
                    <a:pt x="109" y="220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51" y="226"/>
                  </a:lnTo>
                  <a:lnTo>
                    <a:pt x="159" y="225"/>
                  </a:lnTo>
                  <a:lnTo>
                    <a:pt x="167" y="223"/>
                  </a:lnTo>
                  <a:lnTo>
                    <a:pt x="175" y="220"/>
                  </a:lnTo>
                  <a:lnTo>
                    <a:pt x="182" y="217"/>
                  </a:lnTo>
                  <a:lnTo>
                    <a:pt x="189" y="212"/>
                  </a:lnTo>
                  <a:lnTo>
                    <a:pt x="196" y="207"/>
                  </a:lnTo>
                  <a:lnTo>
                    <a:pt x="202" y="202"/>
                  </a:lnTo>
                  <a:lnTo>
                    <a:pt x="207" y="196"/>
                  </a:lnTo>
                  <a:lnTo>
                    <a:pt x="212" y="190"/>
                  </a:lnTo>
                  <a:lnTo>
                    <a:pt x="216" y="183"/>
                  </a:lnTo>
                  <a:lnTo>
                    <a:pt x="220" y="175"/>
                  </a:lnTo>
                  <a:lnTo>
                    <a:pt x="223" y="168"/>
                  </a:lnTo>
                  <a:lnTo>
                    <a:pt x="225" y="159"/>
                  </a:lnTo>
                  <a:lnTo>
                    <a:pt x="226" y="151"/>
                  </a:lnTo>
                  <a:lnTo>
                    <a:pt x="226" y="143"/>
                  </a:lnTo>
                  <a:lnTo>
                    <a:pt x="226" y="143"/>
                  </a:lnTo>
                  <a:lnTo>
                    <a:pt x="226" y="134"/>
                  </a:lnTo>
                  <a:lnTo>
                    <a:pt x="225" y="125"/>
                  </a:lnTo>
                  <a:lnTo>
                    <a:pt x="223" y="117"/>
                  </a:lnTo>
                  <a:lnTo>
                    <a:pt x="220" y="109"/>
                  </a:lnTo>
                  <a:lnTo>
                    <a:pt x="216" y="101"/>
                  </a:lnTo>
                  <a:lnTo>
                    <a:pt x="212" y="95"/>
                  </a:lnTo>
                  <a:lnTo>
                    <a:pt x="207" y="88"/>
                  </a:lnTo>
                  <a:lnTo>
                    <a:pt x="202" y="82"/>
                  </a:lnTo>
                  <a:lnTo>
                    <a:pt x="196" y="77"/>
                  </a:lnTo>
                  <a:lnTo>
                    <a:pt x="189" y="72"/>
                  </a:lnTo>
                  <a:lnTo>
                    <a:pt x="182" y="68"/>
                  </a:lnTo>
                  <a:lnTo>
                    <a:pt x="175" y="64"/>
                  </a:lnTo>
                  <a:lnTo>
                    <a:pt x="167" y="61"/>
                  </a:lnTo>
                  <a:lnTo>
                    <a:pt x="159" y="59"/>
                  </a:lnTo>
                  <a:lnTo>
                    <a:pt x="151" y="58"/>
                  </a:lnTo>
                  <a:lnTo>
                    <a:pt x="142" y="57"/>
                  </a:lnTo>
                  <a:lnTo>
                    <a:pt x="1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32">
              <a:extLst>
                <a:ext uri="{FF2B5EF4-FFF2-40B4-BE49-F238E27FC236}">
                  <a16:creationId xmlns:a16="http://schemas.microsoft.com/office/drawing/2014/main" id="{63FE5240-C739-43E1-A7E3-7BAD8D360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679826"/>
              <a:ext cx="127000" cy="112713"/>
            </a:xfrm>
            <a:custGeom>
              <a:avLst/>
              <a:gdLst>
                <a:gd name="T0" fmla="*/ 28 w 480"/>
                <a:gd name="T1" fmla="*/ 427 h 427"/>
                <a:gd name="T2" fmla="*/ 16 w 480"/>
                <a:gd name="T3" fmla="*/ 424 h 427"/>
                <a:gd name="T4" fmla="*/ 11 w 480"/>
                <a:gd name="T5" fmla="*/ 421 h 427"/>
                <a:gd name="T6" fmla="*/ 4 w 480"/>
                <a:gd name="T7" fmla="*/ 413 h 427"/>
                <a:gd name="T8" fmla="*/ 1 w 480"/>
                <a:gd name="T9" fmla="*/ 403 h 427"/>
                <a:gd name="T10" fmla="*/ 1 w 480"/>
                <a:gd name="T11" fmla="*/ 392 h 427"/>
                <a:gd name="T12" fmla="*/ 3 w 480"/>
                <a:gd name="T13" fmla="*/ 387 h 427"/>
                <a:gd name="T14" fmla="*/ 40 w 480"/>
                <a:gd name="T15" fmla="*/ 321 h 427"/>
                <a:gd name="T16" fmla="*/ 83 w 480"/>
                <a:gd name="T17" fmla="*/ 259 h 427"/>
                <a:gd name="T18" fmla="*/ 131 w 480"/>
                <a:gd name="T19" fmla="*/ 202 h 427"/>
                <a:gd name="T20" fmla="*/ 186 w 480"/>
                <a:gd name="T21" fmla="*/ 150 h 427"/>
                <a:gd name="T22" fmla="*/ 244 w 480"/>
                <a:gd name="T23" fmla="*/ 104 h 427"/>
                <a:gd name="T24" fmla="*/ 307 w 480"/>
                <a:gd name="T25" fmla="*/ 63 h 427"/>
                <a:gd name="T26" fmla="*/ 373 w 480"/>
                <a:gd name="T27" fmla="*/ 29 h 427"/>
                <a:gd name="T28" fmla="*/ 443 w 480"/>
                <a:gd name="T29" fmla="*/ 1 h 427"/>
                <a:gd name="T30" fmla="*/ 449 w 480"/>
                <a:gd name="T31" fmla="*/ 0 h 427"/>
                <a:gd name="T32" fmla="*/ 460 w 480"/>
                <a:gd name="T33" fmla="*/ 1 h 427"/>
                <a:gd name="T34" fmla="*/ 469 w 480"/>
                <a:gd name="T35" fmla="*/ 6 h 427"/>
                <a:gd name="T36" fmla="*/ 477 w 480"/>
                <a:gd name="T37" fmla="*/ 14 h 427"/>
                <a:gd name="T38" fmla="*/ 479 w 480"/>
                <a:gd name="T39" fmla="*/ 19 h 427"/>
                <a:gd name="T40" fmla="*/ 480 w 480"/>
                <a:gd name="T41" fmla="*/ 30 h 427"/>
                <a:gd name="T42" fmla="*/ 477 w 480"/>
                <a:gd name="T43" fmla="*/ 40 h 427"/>
                <a:gd name="T44" fmla="*/ 471 w 480"/>
                <a:gd name="T45" fmla="*/ 49 h 427"/>
                <a:gd name="T46" fmla="*/ 461 w 480"/>
                <a:gd name="T47" fmla="*/ 55 h 427"/>
                <a:gd name="T48" fmla="*/ 429 w 480"/>
                <a:gd name="T49" fmla="*/ 66 h 427"/>
                <a:gd name="T50" fmla="*/ 365 w 480"/>
                <a:gd name="T51" fmla="*/ 96 h 427"/>
                <a:gd name="T52" fmla="*/ 306 w 480"/>
                <a:gd name="T53" fmla="*/ 130 h 427"/>
                <a:gd name="T54" fmla="*/ 249 w 480"/>
                <a:gd name="T55" fmla="*/ 170 h 427"/>
                <a:gd name="T56" fmla="*/ 197 w 480"/>
                <a:gd name="T57" fmla="*/ 216 h 427"/>
                <a:gd name="T58" fmla="*/ 149 w 480"/>
                <a:gd name="T59" fmla="*/ 266 h 427"/>
                <a:gd name="T60" fmla="*/ 107 w 480"/>
                <a:gd name="T61" fmla="*/ 322 h 427"/>
                <a:gd name="T62" fmla="*/ 70 w 480"/>
                <a:gd name="T63" fmla="*/ 381 h 427"/>
                <a:gd name="T64" fmla="*/ 53 w 480"/>
                <a:gd name="T65" fmla="*/ 412 h 427"/>
                <a:gd name="T66" fmla="*/ 43 w 480"/>
                <a:gd name="T67" fmla="*/ 423 h 427"/>
                <a:gd name="T68" fmla="*/ 28 w 480"/>
                <a:gd name="T6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27">
                  <a:moveTo>
                    <a:pt x="28" y="427"/>
                  </a:moveTo>
                  <a:lnTo>
                    <a:pt x="28" y="427"/>
                  </a:lnTo>
                  <a:lnTo>
                    <a:pt x="22" y="427"/>
                  </a:lnTo>
                  <a:lnTo>
                    <a:pt x="16" y="424"/>
                  </a:lnTo>
                  <a:lnTo>
                    <a:pt x="16" y="424"/>
                  </a:lnTo>
                  <a:lnTo>
                    <a:pt x="11" y="421"/>
                  </a:lnTo>
                  <a:lnTo>
                    <a:pt x="7" y="418"/>
                  </a:lnTo>
                  <a:lnTo>
                    <a:pt x="4" y="413"/>
                  </a:lnTo>
                  <a:lnTo>
                    <a:pt x="2" y="408"/>
                  </a:lnTo>
                  <a:lnTo>
                    <a:pt x="1" y="403"/>
                  </a:lnTo>
                  <a:lnTo>
                    <a:pt x="0" y="398"/>
                  </a:lnTo>
                  <a:lnTo>
                    <a:pt x="1" y="392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21" y="353"/>
                  </a:lnTo>
                  <a:lnTo>
                    <a:pt x="40" y="321"/>
                  </a:lnTo>
                  <a:lnTo>
                    <a:pt x="60" y="290"/>
                  </a:lnTo>
                  <a:lnTo>
                    <a:pt x="83" y="259"/>
                  </a:lnTo>
                  <a:lnTo>
                    <a:pt x="107" y="230"/>
                  </a:lnTo>
                  <a:lnTo>
                    <a:pt x="131" y="202"/>
                  </a:lnTo>
                  <a:lnTo>
                    <a:pt x="158" y="176"/>
                  </a:lnTo>
                  <a:lnTo>
                    <a:pt x="186" y="150"/>
                  </a:lnTo>
                  <a:lnTo>
                    <a:pt x="214" y="126"/>
                  </a:lnTo>
                  <a:lnTo>
                    <a:pt x="244" y="104"/>
                  </a:lnTo>
                  <a:lnTo>
                    <a:pt x="275" y="83"/>
                  </a:lnTo>
                  <a:lnTo>
                    <a:pt x="307" y="63"/>
                  </a:lnTo>
                  <a:lnTo>
                    <a:pt x="340" y="45"/>
                  </a:lnTo>
                  <a:lnTo>
                    <a:pt x="373" y="29"/>
                  </a:lnTo>
                  <a:lnTo>
                    <a:pt x="408" y="14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60" y="1"/>
                  </a:lnTo>
                  <a:lnTo>
                    <a:pt x="465" y="3"/>
                  </a:lnTo>
                  <a:lnTo>
                    <a:pt x="469" y="6"/>
                  </a:lnTo>
                  <a:lnTo>
                    <a:pt x="473" y="9"/>
                  </a:lnTo>
                  <a:lnTo>
                    <a:pt x="477" y="14"/>
                  </a:lnTo>
                  <a:lnTo>
                    <a:pt x="479" y="19"/>
                  </a:lnTo>
                  <a:lnTo>
                    <a:pt x="479" y="19"/>
                  </a:lnTo>
                  <a:lnTo>
                    <a:pt x="480" y="25"/>
                  </a:lnTo>
                  <a:lnTo>
                    <a:pt x="480" y="30"/>
                  </a:lnTo>
                  <a:lnTo>
                    <a:pt x="479" y="35"/>
                  </a:lnTo>
                  <a:lnTo>
                    <a:pt x="477" y="40"/>
                  </a:lnTo>
                  <a:lnTo>
                    <a:pt x="475" y="45"/>
                  </a:lnTo>
                  <a:lnTo>
                    <a:pt x="471" y="49"/>
                  </a:lnTo>
                  <a:lnTo>
                    <a:pt x="466" y="52"/>
                  </a:lnTo>
                  <a:lnTo>
                    <a:pt x="461" y="55"/>
                  </a:lnTo>
                  <a:lnTo>
                    <a:pt x="461" y="55"/>
                  </a:lnTo>
                  <a:lnTo>
                    <a:pt x="429" y="66"/>
                  </a:lnTo>
                  <a:lnTo>
                    <a:pt x="397" y="81"/>
                  </a:lnTo>
                  <a:lnTo>
                    <a:pt x="365" y="96"/>
                  </a:lnTo>
                  <a:lnTo>
                    <a:pt x="335" y="112"/>
                  </a:lnTo>
                  <a:lnTo>
                    <a:pt x="306" y="130"/>
                  </a:lnTo>
                  <a:lnTo>
                    <a:pt x="277" y="150"/>
                  </a:lnTo>
                  <a:lnTo>
                    <a:pt x="249" y="170"/>
                  </a:lnTo>
                  <a:lnTo>
                    <a:pt x="223" y="193"/>
                  </a:lnTo>
                  <a:lnTo>
                    <a:pt x="197" y="216"/>
                  </a:lnTo>
                  <a:lnTo>
                    <a:pt x="172" y="241"/>
                  </a:lnTo>
                  <a:lnTo>
                    <a:pt x="149" y="266"/>
                  </a:lnTo>
                  <a:lnTo>
                    <a:pt x="128" y="294"/>
                  </a:lnTo>
                  <a:lnTo>
                    <a:pt x="107" y="322"/>
                  </a:lnTo>
                  <a:lnTo>
                    <a:pt x="88" y="350"/>
                  </a:lnTo>
                  <a:lnTo>
                    <a:pt x="70" y="381"/>
                  </a:lnTo>
                  <a:lnTo>
                    <a:pt x="53" y="412"/>
                  </a:lnTo>
                  <a:lnTo>
                    <a:pt x="53" y="412"/>
                  </a:lnTo>
                  <a:lnTo>
                    <a:pt x="49" y="418"/>
                  </a:lnTo>
                  <a:lnTo>
                    <a:pt x="43" y="423"/>
                  </a:lnTo>
                  <a:lnTo>
                    <a:pt x="36" y="426"/>
                  </a:lnTo>
                  <a:lnTo>
                    <a:pt x="28" y="427"/>
                  </a:lnTo>
                  <a:lnTo>
                    <a:pt x="28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33">
              <a:extLst>
                <a:ext uri="{FF2B5EF4-FFF2-40B4-BE49-F238E27FC236}">
                  <a16:creationId xmlns:a16="http://schemas.microsoft.com/office/drawing/2014/main" id="{6E7E1415-7F5B-47C9-B444-6C6AD6EA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863" y="3670301"/>
              <a:ext cx="58738" cy="63500"/>
            </a:xfrm>
            <a:custGeom>
              <a:avLst/>
              <a:gdLst>
                <a:gd name="T0" fmla="*/ 130 w 226"/>
                <a:gd name="T1" fmla="*/ 241 h 241"/>
                <a:gd name="T2" fmla="*/ 130 w 226"/>
                <a:gd name="T3" fmla="*/ 241 h 241"/>
                <a:gd name="T4" fmla="*/ 124 w 226"/>
                <a:gd name="T5" fmla="*/ 240 h 241"/>
                <a:gd name="T6" fmla="*/ 118 w 226"/>
                <a:gd name="T7" fmla="*/ 238 h 241"/>
                <a:gd name="T8" fmla="*/ 118 w 226"/>
                <a:gd name="T9" fmla="*/ 238 h 241"/>
                <a:gd name="T10" fmla="*/ 113 w 226"/>
                <a:gd name="T11" fmla="*/ 235 h 241"/>
                <a:gd name="T12" fmla="*/ 109 w 226"/>
                <a:gd name="T13" fmla="*/ 232 h 241"/>
                <a:gd name="T14" fmla="*/ 106 w 226"/>
                <a:gd name="T15" fmla="*/ 227 h 241"/>
                <a:gd name="T16" fmla="*/ 104 w 226"/>
                <a:gd name="T17" fmla="*/ 222 h 241"/>
                <a:gd name="T18" fmla="*/ 102 w 226"/>
                <a:gd name="T19" fmla="*/ 217 h 241"/>
                <a:gd name="T20" fmla="*/ 102 w 226"/>
                <a:gd name="T21" fmla="*/ 212 h 241"/>
                <a:gd name="T22" fmla="*/ 103 w 226"/>
                <a:gd name="T23" fmla="*/ 205 h 241"/>
                <a:gd name="T24" fmla="*/ 104 w 226"/>
                <a:gd name="T25" fmla="*/ 200 h 241"/>
                <a:gd name="T26" fmla="*/ 158 w 226"/>
                <a:gd name="T27" fmla="*/ 84 h 241"/>
                <a:gd name="T28" fmla="*/ 22 w 226"/>
                <a:gd name="T29" fmla="*/ 57 h 241"/>
                <a:gd name="T30" fmla="*/ 22 w 226"/>
                <a:gd name="T31" fmla="*/ 57 h 241"/>
                <a:gd name="T32" fmla="*/ 17 w 226"/>
                <a:gd name="T33" fmla="*/ 55 h 241"/>
                <a:gd name="T34" fmla="*/ 12 w 226"/>
                <a:gd name="T35" fmla="*/ 52 h 241"/>
                <a:gd name="T36" fmla="*/ 8 w 226"/>
                <a:gd name="T37" fmla="*/ 49 h 241"/>
                <a:gd name="T38" fmla="*/ 5 w 226"/>
                <a:gd name="T39" fmla="*/ 45 h 241"/>
                <a:gd name="T40" fmla="*/ 2 w 226"/>
                <a:gd name="T41" fmla="*/ 40 h 241"/>
                <a:gd name="T42" fmla="*/ 0 w 226"/>
                <a:gd name="T43" fmla="*/ 35 h 241"/>
                <a:gd name="T44" fmla="*/ 0 w 226"/>
                <a:gd name="T45" fmla="*/ 29 h 241"/>
                <a:gd name="T46" fmla="*/ 1 w 226"/>
                <a:gd name="T47" fmla="*/ 24 h 241"/>
                <a:gd name="T48" fmla="*/ 1 w 226"/>
                <a:gd name="T49" fmla="*/ 24 h 241"/>
                <a:gd name="T50" fmla="*/ 2 w 226"/>
                <a:gd name="T51" fmla="*/ 18 h 241"/>
                <a:gd name="T52" fmla="*/ 5 w 226"/>
                <a:gd name="T53" fmla="*/ 13 h 241"/>
                <a:gd name="T54" fmla="*/ 8 w 226"/>
                <a:gd name="T55" fmla="*/ 9 h 241"/>
                <a:gd name="T56" fmla="*/ 13 w 226"/>
                <a:gd name="T57" fmla="*/ 5 h 241"/>
                <a:gd name="T58" fmla="*/ 17 w 226"/>
                <a:gd name="T59" fmla="*/ 2 h 241"/>
                <a:gd name="T60" fmla="*/ 23 w 226"/>
                <a:gd name="T61" fmla="*/ 1 h 241"/>
                <a:gd name="T62" fmla="*/ 28 w 226"/>
                <a:gd name="T63" fmla="*/ 0 h 241"/>
                <a:gd name="T64" fmla="*/ 35 w 226"/>
                <a:gd name="T65" fmla="*/ 1 h 241"/>
                <a:gd name="T66" fmla="*/ 204 w 226"/>
                <a:gd name="T67" fmla="*/ 36 h 241"/>
                <a:gd name="T68" fmla="*/ 204 w 226"/>
                <a:gd name="T69" fmla="*/ 36 h 241"/>
                <a:gd name="T70" fmla="*/ 210 w 226"/>
                <a:gd name="T71" fmla="*/ 38 h 241"/>
                <a:gd name="T72" fmla="*/ 215 w 226"/>
                <a:gd name="T73" fmla="*/ 42 h 241"/>
                <a:gd name="T74" fmla="*/ 220 w 226"/>
                <a:gd name="T75" fmla="*/ 46 h 241"/>
                <a:gd name="T76" fmla="*/ 223 w 226"/>
                <a:gd name="T77" fmla="*/ 51 h 241"/>
                <a:gd name="T78" fmla="*/ 223 w 226"/>
                <a:gd name="T79" fmla="*/ 51 h 241"/>
                <a:gd name="T80" fmla="*/ 226 w 226"/>
                <a:gd name="T81" fmla="*/ 57 h 241"/>
                <a:gd name="T82" fmla="*/ 226 w 226"/>
                <a:gd name="T83" fmla="*/ 63 h 241"/>
                <a:gd name="T84" fmla="*/ 226 w 226"/>
                <a:gd name="T85" fmla="*/ 70 h 241"/>
                <a:gd name="T86" fmla="*/ 224 w 226"/>
                <a:gd name="T87" fmla="*/ 76 h 241"/>
                <a:gd name="T88" fmla="*/ 156 w 226"/>
                <a:gd name="T89" fmla="*/ 224 h 241"/>
                <a:gd name="T90" fmla="*/ 156 w 226"/>
                <a:gd name="T91" fmla="*/ 224 h 241"/>
                <a:gd name="T92" fmla="*/ 154 w 226"/>
                <a:gd name="T93" fmla="*/ 228 h 241"/>
                <a:gd name="T94" fmla="*/ 152 w 226"/>
                <a:gd name="T95" fmla="*/ 231 h 241"/>
                <a:gd name="T96" fmla="*/ 146 w 226"/>
                <a:gd name="T97" fmla="*/ 236 h 241"/>
                <a:gd name="T98" fmla="*/ 139 w 226"/>
                <a:gd name="T99" fmla="*/ 240 h 241"/>
                <a:gd name="T100" fmla="*/ 130 w 226"/>
                <a:gd name="T101" fmla="*/ 241 h 241"/>
                <a:gd name="T102" fmla="*/ 130 w 226"/>
                <a:gd name="T10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241">
                  <a:moveTo>
                    <a:pt x="130" y="241"/>
                  </a:moveTo>
                  <a:lnTo>
                    <a:pt x="130" y="241"/>
                  </a:lnTo>
                  <a:lnTo>
                    <a:pt x="124" y="240"/>
                  </a:lnTo>
                  <a:lnTo>
                    <a:pt x="118" y="238"/>
                  </a:lnTo>
                  <a:lnTo>
                    <a:pt x="118" y="238"/>
                  </a:lnTo>
                  <a:lnTo>
                    <a:pt x="113" y="235"/>
                  </a:lnTo>
                  <a:lnTo>
                    <a:pt x="109" y="232"/>
                  </a:lnTo>
                  <a:lnTo>
                    <a:pt x="106" y="227"/>
                  </a:lnTo>
                  <a:lnTo>
                    <a:pt x="104" y="222"/>
                  </a:lnTo>
                  <a:lnTo>
                    <a:pt x="102" y="217"/>
                  </a:lnTo>
                  <a:lnTo>
                    <a:pt x="102" y="212"/>
                  </a:lnTo>
                  <a:lnTo>
                    <a:pt x="103" y="205"/>
                  </a:lnTo>
                  <a:lnTo>
                    <a:pt x="104" y="200"/>
                  </a:lnTo>
                  <a:lnTo>
                    <a:pt x="158" y="8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2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5" y="1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0" y="38"/>
                  </a:lnTo>
                  <a:lnTo>
                    <a:pt x="215" y="42"/>
                  </a:lnTo>
                  <a:lnTo>
                    <a:pt x="220" y="46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6" y="57"/>
                  </a:lnTo>
                  <a:lnTo>
                    <a:pt x="226" y="63"/>
                  </a:lnTo>
                  <a:lnTo>
                    <a:pt x="226" y="70"/>
                  </a:lnTo>
                  <a:lnTo>
                    <a:pt x="224" y="76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4" y="228"/>
                  </a:lnTo>
                  <a:lnTo>
                    <a:pt x="152" y="231"/>
                  </a:lnTo>
                  <a:lnTo>
                    <a:pt x="146" y="236"/>
                  </a:lnTo>
                  <a:lnTo>
                    <a:pt x="139" y="240"/>
                  </a:lnTo>
                  <a:lnTo>
                    <a:pt x="130" y="241"/>
                  </a:lnTo>
                  <a:lnTo>
                    <a:pt x="13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4F6EA46-3AD9-4B24-928B-3AD184B100BE}"/>
              </a:ext>
            </a:extLst>
          </p:cNvPr>
          <p:cNvGrpSpPr/>
          <p:nvPr/>
        </p:nvGrpSpPr>
        <p:grpSpPr>
          <a:xfrm>
            <a:off x="4659550" y="3499805"/>
            <a:ext cx="222534" cy="222533"/>
            <a:chOff x="8435975" y="5048251"/>
            <a:chExt cx="360363" cy="360362"/>
          </a:xfrm>
          <a:solidFill>
            <a:srgbClr val="110E26"/>
          </a:solidFill>
        </p:grpSpPr>
        <p:sp>
          <p:nvSpPr>
            <p:cNvPr id="59" name="Freeform 365">
              <a:extLst>
                <a:ext uri="{FF2B5EF4-FFF2-40B4-BE49-F238E27FC236}">
                  <a16:creationId xmlns:a16="http://schemas.microsoft.com/office/drawing/2014/main" id="{DB936679-2628-47EB-A5FD-C485B7949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5108576"/>
              <a:ext cx="209550" cy="165100"/>
            </a:xfrm>
            <a:custGeom>
              <a:avLst/>
              <a:gdLst>
                <a:gd name="T0" fmla="*/ 765 w 793"/>
                <a:gd name="T1" fmla="*/ 623 h 623"/>
                <a:gd name="T2" fmla="*/ 754 w 793"/>
                <a:gd name="T3" fmla="*/ 621 h 623"/>
                <a:gd name="T4" fmla="*/ 745 w 793"/>
                <a:gd name="T5" fmla="*/ 615 h 623"/>
                <a:gd name="T6" fmla="*/ 739 w 793"/>
                <a:gd name="T7" fmla="*/ 606 h 623"/>
                <a:gd name="T8" fmla="*/ 737 w 793"/>
                <a:gd name="T9" fmla="*/ 595 h 623"/>
                <a:gd name="T10" fmla="*/ 340 w 793"/>
                <a:gd name="T11" fmla="*/ 170 h 623"/>
                <a:gd name="T12" fmla="*/ 332 w 793"/>
                <a:gd name="T13" fmla="*/ 169 h 623"/>
                <a:gd name="T14" fmla="*/ 319 w 793"/>
                <a:gd name="T15" fmla="*/ 159 h 623"/>
                <a:gd name="T16" fmla="*/ 269 w 793"/>
                <a:gd name="T17" fmla="*/ 56 h 623"/>
                <a:gd name="T18" fmla="*/ 56 w 793"/>
                <a:gd name="T19" fmla="*/ 595 h 623"/>
                <a:gd name="T20" fmla="*/ 56 w 793"/>
                <a:gd name="T21" fmla="*/ 600 h 623"/>
                <a:gd name="T22" fmla="*/ 52 w 793"/>
                <a:gd name="T23" fmla="*/ 611 h 623"/>
                <a:gd name="T24" fmla="*/ 44 w 793"/>
                <a:gd name="T25" fmla="*/ 618 h 623"/>
                <a:gd name="T26" fmla="*/ 34 w 793"/>
                <a:gd name="T27" fmla="*/ 622 h 623"/>
                <a:gd name="T28" fmla="*/ 28 w 793"/>
                <a:gd name="T29" fmla="*/ 623 h 623"/>
                <a:gd name="T30" fmla="*/ 17 w 793"/>
                <a:gd name="T31" fmla="*/ 621 h 623"/>
                <a:gd name="T32" fmla="*/ 8 w 793"/>
                <a:gd name="T33" fmla="*/ 615 h 623"/>
                <a:gd name="T34" fmla="*/ 2 w 793"/>
                <a:gd name="T35" fmla="*/ 606 h 623"/>
                <a:gd name="T36" fmla="*/ 0 w 793"/>
                <a:gd name="T37" fmla="*/ 595 h 623"/>
                <a:gd name="T38" fmla="*/ 0 w 793"/>
                <a:gd name="T39" fmla="*/ 28 h 623"/>
                <a:gd name="T40" fmla="*/ 2 w 793"/>
                <a:gd name="T41" fmla="*/ 17 h 623"/>
                <a:gd name="T42" fmla="*/ 8 w 793"/>
                <a:gd name="T43" fmla="*/ 8 h 623"/>
                <a:gd name="T44" fmla="*/ 17 w 793"/>
                <a:gd name="T45" fmla="*/ 2 h 623"/>
                <a:gd name="T46" fmla="*/ 28 w 793"/>
                <a:gd name="T47" fmla="*/ 0 h 623"/>
                <a:gd name="T48" fmla="*/ 286 w 793"/>
                <a:gd name="T49" fmla="*/ 0 h 623"/>
                <a:gd name="T50" fmla="*/ 302 w 793"/>
                <a:gd name="T51" fmla="*/ 4 h 623"/>
                <a:gd name="T52" fmla="*/ 313 w 793"/>
                <a:gd name="T53" fmla="*/ 16 h 623"/>
                <a:gd name="T54" fmla="*/ 765 w 793"/>
                <a:gd name="T55" fmla="*/ 113 h 623"/>
                <a:gd name="T56" fmla="*/ 771 w 793"/>
                <a:gd name="T57" fmla="*/ 113 h 623"/>
                <a:gd name="T58" fmla="*/ 781 w 793"/>
                <a:gd name="T59" fmla="*/ 118 h 623"/>
                <a:gd name="T60" fmla="*/ 788 w 793"/>
                <a:gd name="T61" fmla="*/ 125 h 623"/>
                <a:gd name="T62" fmla="*/ 792 w 793"/>
                <a:gd name="T63" fmla="*/ 135 h 623"/>
                <a:gd name="T64" fmla="*/ 793 w 793"/>
                <a:gd name="T65" fmla="*/ 595 h 623"/>
                <a:gd name="T66" fmla="*/ 792 w 793"/>
                <a:gd name="T67" fmla="*/ 600 h 623"/>
                <a:gd name="T68" fmla="*/ 788 w 793"/>
                <a:gd name="T69" fmla="*/ 611 h 623"/>
                <a:gd name="T70" fmla="*/ 781 w 793"/>
                <a:gd name="T71" fmla="*/ 618 h 623"/>
                <a:gd name="T72" fmla="*/ 771 w 793"/>
                <a:gd name="T73" fmla="*/ 622 h 623"/>
                <a:gd name="T74" fmla="*/ 765 w 793"/>
                <a:gd name="T7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3" h="623">
                  <a:moveTo>
                    <a:pt x="765" y="623"/>
                  </a:moveTo>
                  <a:lnTo>
                    <a:pt x="765" y="623"/>
                  </a:lnTo>
                  <a:lnTo>
                    <a:pt x="759" y="622"/>
                  </a:lnTo>
                  <a:lnTo>
                    <a:pt x="754" y="621"/>
                  </a:lnTo>
                  <a:lnTo>
                    <a:pt x="749" y="618"/>
                  </a:lnTo>
                  <a:lnTo>
                    <a:pt x="745" y="615"/>
                  </a:lnTo>
                  <a:lnTo>
                    <a:pt x="742" y="611"/>
                  </a:lnTo>
                  <a:lnTo>
                    <a:pt x="739" y="606"/>
                  </a:lnTo>
                  <a:lnTo>
                    <a:pt x="737" y="600"/>
                  </a:lnTo>
                  <a:lnTo>
                    <a:pt x="737" y="595"/>
                  </a:lnTo>
                  <a:lnTo>
                    <a:pt x="737" y="170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59"/>
                  </a:lnTo>
                  <a:lnTo>
                    <a:pt x="315" y="153"/>
                  </a:lnTo>
                  <a:lnTo>
                    <a:pt x="269" y="56"/>
                  </a:lnTo>
                  <a:lnTo>
                    <a:pt x="56" y="56"/>
                  </a:lnTo>
                  <a:lnTo>
                    <a:pt x="56" y="595"/>
                  </a:lnTo>
                  <a:lnTo>
                    <a:pt x="56" y="595"/>
                  </a:lnTo>
                  <a:lnTo>
                    <a:pt x="56" y="600"/>
                  </a:lnTo>
                  <a:lnTo>
                    <a:pt x="54" y="606"/>
                  </a:lnTo>
                  <a:lnTo>
                    <a:pt x="52" y="611"/>
                  </a:lnTo>
                  <a:lnTo>
                    <a:pt x="48" y="615"/>
                  </a:lnTo>
                  <a:lnTo>
                    <a:pt x="44" y="618"/>
                  </a:lnTo>
                  <a:lnTo>
                    <a:pt x="39" y="621"/>
                  </a:lnTo>
                  <a:lnTo>
                    <a:pt x="34" y="622"/>
                  </a:lnTo>
                  <a:lnTo>
                    <a:pt x="28" y="623"/>
                  </a:lnTo>
                  <a:lnTo>
                    <a:pt x="28" y="623"/>
                  </a:lnTo>
                  <a:lnTo>
                    <a:pt x="23" y="622"/>
                  </a:lnTo>
                  <a:lnTo>
                    <a:pt x="17" y="621"/>
                  </a:lnTo>
                  <a:lnTo>
                    <a:pt x="13" y="618"/>
                  </a:lnTo>
                  <a:lnTo>
                    <a:pt x="8" y="615"/>
                  </a:lnTo>
                  <a:lnTo>
                    <a:pt x="5" y="611"/>
                  </a:lnTo>
                  <a:lnTo>
                    <a:pt x="2" y="606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4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3" y="16"/>
                  </a:lnTo>
                  <a:lnTo>
                    <a:pt x="358" y="113"/>
                  </a:lnTo>
                  <a:lnTo>
                    <a:pt x="765" y="113"/>
                  </a:lnTo>
                  <a:lnTo>
                    <a:pt x="765" y="113"/>
                  </a:lnTo>
                  <a:lnTo>
                    <a:pt x="771" y="113"/>
                  </a:lnTo>
                  <a:lnTo>
                    <a:pt x="776" y="115"/>
                  </a:lnTo>
                  <a:lnTo>
                    <a:pt x="781" y="118"/>
                  </a:lnTo>
                  <a:lnTo>
                    <a:pt x="785" y="121"/>
                  </a:lnTo>
                  <a:lnTo>
                    <a:pt x="788" y="125"/>
                  </a:lnTo>
                  <a:lnTo>
                    <a:pt x="791" y="130"/>
                  </a:lnTo>
                  <a:lnTo>
                    <a:pt x="792" y="135"/>
                  </a:lnTo>
                  <a:lnTo>
                    <a:pt x="793" y="141"/>
                  </a:lnTo>
                  <a:lnTo>
                    <a:pt x="793" y="595"/>
                  </a:lnTo>
                  <a:lnTo>
                    <a:pt x="793" y="595"/>
                  </a:lnTo>
                  <a:lnTo>
                    <a:pt x="792" y="600"/>
                  </a:lnTo>
                  <a:lnTo>
                    <a:pt x="791" y="606"/>
                  </a:lnTo>
                  <a:lnTo>
                    <a:pt x="788" y="611"/>
                  </a:lnTo>
                  <a:lnTo>
                    <a:pt x="785" y="615"/>
                  </a:lnTo>
                  <a:lnTo>
                    <a:pt x="781" y="618"/>
                  </a:lnTo>
                  <a:lnTo>
                    <a:pt x="776" y="621"/>
                  </a:lnTo>
                  <a:lnTo>
                    <a:pt x="771" y="622"/>
                  </a:lnTo>
                  <a:lnTo>
                    <a:pt x="765" y="623"/>
                  </a:lnTo>
                  <a:lnTo>
                    <a:pt x="76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66">
              <a:extLst>
                <a:ext uri="{FF2B5EF4-FFF2-40B4-BE49-F238E27FC236}">
                  <a16:creationId xmlns:a16="http://schemas.microsoft.com/office/drawing/2014/main" id="{5C9D37D1-414B-47EB-A9E6-A492511F8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078413"/>
              <a:ext cx="180975" cy="46038"/>
            </a:xfrm>
            <a:custGeom>
              <a:avLst/>
              <a:gdLst>
                <a:gd name="T0" fmla="*/ 653 w 681"/>
                <a:gd name="T1" fmla="*/ 170 h 170"/>
                <a:gd name="T2" fmla="*/ 340 w 681"/>
                <a:gd name="T3" fmla="*/ 170 h 170"/>
                <a:gd name="T4" fmla="*/ 340 w 681"/>
                <a:gd name="T5" fmla="*/ 170 h 170"/>
                <a:gd name="T6" fmla="*/ 332 w 681"/>
                <a:gd name="T7" fmla="*/ 169 h 170"/>
                <a:gd name="T8" fmla="*/ 325 w 681"/>
                <a:gd name="T9" fmla="*/ 165 h 170"/>
                <a:gd name="T10" fmla="*/ 319 w 681"/>
                <a:gd name="T11" fmla="*/ 160 h 170"/>
                <a:gd name="T12" fmla="*/ 315 w 681"/>
                <a:gd name="T13" fmla="*/ 153 h 170"/>
                <a:gd name="T14" fmla="*/ 270 w 681"/>
                <a:gd name="T15" fmla="*/ 56 h 170"/>
                <a:gd name="T16" fmla="*/ 28 w 681"/>
                <a:gd name="T17" fmla="*/ 56 h 170"/>
                <a:gd name="T18" fmla="*/ 28 w 681"/>
                <a:gd name="T19" fmla="*/ 56 h 170"/>
                <a:gd name="T20" fmla="*/ 23 w 681"/>
                <a:gd name="T21" fmla="*/ 56 h 170"/>
                <a:gd name="T22" fmla="*/ 18 w 681"/>
                <a:gd name="T23" fmla="*/ 54 h 170"/>
                <a:gd name="T24" fmla="*/ 13 w 681"/>
                <a:gd name="T25" fmla="*/ 52 h 170"/>
                <a:gd name="T26" fmla="*/ 9 w 681"/>
                <a:gd name="T27" fmla="*/ 48 h 170"/>
                <a:gd name="T28" fmla="*/ 5 w 681"/>
                <a:gd name="T29" fmla="*/ 44 h 170"/>
                <a:gd name="T30" fmla="*/ 3 w 681"/>
                <a:gd name="T31" fmla="*/ 39 h 170"/>
                <a:gd name="T32" fmla="*/ 1 w 681"/>
                <a:gd name="T33" fmla="*/ 34 h 170"/>
                <a:gd name="T34" fmla="*/ 0 w 681"/>
                <a:gd name="T35" fmla="*/ 28 h 170"/>
                <a:gd name="T36" fmla="*/ 0 w 681"/>
                <a:gd name="T37" fmla="*/ 28 h 170"/>
                <a:gd name="T38" fmla="*/ 1 w 681"/>
                <a:gd name="T39" fmla="*/ 23 h 170"/>
                <a:gd name="T40" fmla="*/ 3 w 681"/>
                <a:gd name="T41" fmla="*/ 17 h 170"/>
                <a:gd name="T42" fmla="*/ 5 w 681"/>
                <a:gd name="T43" fmla="*/ 13 h 170"/>
                <a:gd name="T44" fmla="*/ 9 w 681"/>
                <a:gd name="T45" fmla="*/ 8 h 170"/>
                <a:gd name="T46" fmla="*/ 13 w 681"/>
                <a:gd name="T47" fmla="*/ 5 h 170"/>
                <a:gd name="T48" fmla="*/ 18 w 681"/>
                <a:gd name="T49" fmla="*/ 2 h 170"/>
                <a:gd name="T50" fmla="*/ 23 w 681"/>
                <a:gd name="T51" fmla="*/ 1 h 170"/>
                <a:gd name="T52" fmla="*/ 28 w 681"/>
                <a:gd name="T53" fmla="*/ 0 h 170"/>
                <a:gd name="T54" fmla="*/ 287 w 681"/>
                <a:gd name="T55" fmla="*/ 0 h 170"/>
                <a:gd name="T56" fmla="*/ 287 w 681"/>
                <a:gd name="T57" fmla="*/ 0 h 170"/>
                <a:gd name="T58" fmla="*/ 295 w 681"/>
                <a:gd name="T59" fmla="*/ 1 h 170"/>
                <a:gd name="T60" fmla="*/ 303 w 681"/>
                <a:gd name="T61" fmla="*/ 5 h 170"/>
                <a:gd name="T62" fmla="*/ 308 w 681"/>
                <a:gd name="T63" fmla="*/ 10 h 170"/>
                <a:gd name="T64" fmla="*/ 313 w 681"/>
                <a:gd name="T65" fmla="*/ 16 h 170"/>
                <a:gd name="T66" fmla="*/ 359 w 681"/>
                <a:gd name="T67" fmla="*/ 114 h 170"/>
                <a:gd name="T68" fmla="*/ 653 w 681"/>
                <a:gd name="T69" fmla="*/ 114 h 170"/>
                <a:gd name="T70" fmla="*/ 653 w 681"/>
                <a:gd name="T71" fmla="*/ 114 h 170"/>
                <a:gd name="T72" fmla="*/ 658 w 681"/>
                <a:gd name="T73" fmla="*/ 114 h 170"/>
                <a:gd name="T74" fmla="*/ 664 w 681"/>
                <a:gd name="T75" fmla="*/ 116 h 170"/>
                <a:gd name="T76" fmla="*/ 669 w 681"/>
                <a:gd name="T77" fmla="*/ 118 h 170"/>
                <a:gd name="T78" fmla="*/ 673 w 681"/>
                <a:gd name="T79" fmla="*/ 122 h 170"/>
                <a:gd name="T80" fmla="*/ 676 w 681"/>
                <a:gd name="T81" fmla="*/ 126 h 170"/>
                <a:gd name="T82" fmla="*/ 679 w 681"/>
                <a:gd name="T83" fmla="*/ 131 h 170"/>
                <a:gd name="T84" fmla="*/ 680 w 681"/>
                <a:gd name="T85" fmla="*/ 136 h 170"/>
                <a:gd name="T86" fmla="*/ 681 w 681"/>
                <a:gd name="T87" fmla="*/ 142 h 170"/>
                <a:gd name="T88" fmla="*/ 681 w 681"/>
                <a:gd name="T89" fmla="*/ 142 h 170"/>
                <a:gd name="T90" fmla="*/ 680 w 681"/>
                <a:gd name="T91" fmla="*/ 147 h 170"/>
                <a:gd name="T92" fmla="*/ 679 w 681"/>
                <a:gd name="T93" fmla="*/ 153 h 170"/>
                <a:gd name="T94" fmla="*/ 676 w 681"/>
                <a:gd name="T95" fmla="*/ 157 h 170"/>
                <a:gd name="T96" fmla="*/ 673 w 681"/>
                <a:gd name="T97" fmla="*/ 161 h 170"/>
                <a:gd name="T98" fmla="*/ 669 w 681"/>
                <a:gd name="T99" fmla="*/ 165 h 170"/>
                <a:gd name="T100" fmla="*/ 664 w 681"/>
                <a:gd name="T101" fmla="*/ 167 h 170"/>
                <a:gd name="T102" fmla="*/ 658 w 681"/>
                <a:gd name="T103" fmla="*/ 169 h 170"/>
                <a:gd name="T104" fmla="*/ 653 w 681"/>
                <a:gd name="T105" fmla="*/ 170 h 170"/>
                <a:gd name="T106" fmla="*/ 653 w 681"/>
                <a:gd name="T10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170">
                  <a:moveTo>
                    <a:pt x="653" y="170"/>
                  </a:move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60"/>
                  </a:lnTo>
                  <a:lnTo>
                    <a:pt x="315" y="153"/>
                  </a:lnTo>
                  <a:lnTo>
                    <a:pt x="27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2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5" y="1"/>
                  </a:lnTo>
                  <a:lnTo>
                    <a:pt x="303" y="5"/>
                  </a:lnTo>
                  <a:lnTo>
                    <a:pt x="308" y="10"/>
                  </a:lnTo>
                  <a:lnTo>
                    <a:pt x="313" y="16"/>
                  </a:lnTo>
                  <a:lnTo>
                    <a:pt x="359" y="114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8" y="114"/>
                  </a:lnTo>
                  <a:lnTo>
                    <a:pt x="664" y="116"/>
                  </a:lnTo>
                  <a:lnTo>
                    <a:pt x="669" y="118"/>
                  </a:lnTo>
                  <a:lnTo>
                    <a:pt x="673" y="122"/>
                  </a:lnTo>
                  <a:lnTo>
                    <a:pt x="676" y="126"/>
                  </a:lnTo>
                  <a:lnTo>
                    <a:pt x="679" y="131"/>
                  </a:lnTo>
                  <a:lnTo>
                    <a:pt x="680" y="136"/>
                  </a:lnTo>
                  <a:lnTo>
                    <a:pt x="681" y="142"/>
                  </a:lnTo>
                  <a:lnTo>
                    <a:pt x="681" y="142"/>
                  </a:lnTo>
                  <a:lnTo>
                    <a:pt x="680" y="147"/>
                  </a:lnTo>
                  <a:lnTo>
                    <a:pt x="679" y="153"/>
                  </a:lnTo>
                  <a:lnTo>
                    <a:pt x="676" y="157"/>
                  </a:lnTo>
                  <a:lnTo>
                    <a:pt x="673" y="161"/>
                  </a:lnTo>
                  <a:lnTo>
                    <a:pt x="669" y="165"/>
                  </a:lnTo>
                  <a:lnTo>
                    <a:pt x="664" y="167"/>
                  </a:lnTo>
                  <a:lnTo>
                    <a:pt x="658" y="169"/>
                  </a:lnTo>
                  <a:lnTo>
                    <a:pt x="653" y="170"/>
                  </a:lnTo>
                  <a:lnTo>
                    <a:pt x="653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67">
              <a:extLst>
                <a:ext uri="{FF2B5EF4-FFF2-40B4-BE49-F238E27FC236}">
                  <a16:creationId xmlns:a16="http://schemas.microsoft.com/office/drawing/2014/main" id="{76A808D6-75DA-4B21-B216-1A2CC58AE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5048251"/>
              <a:ext cx="149225" cy="46038"/>
            </a:xfrm>
            <a:custGeom>
              <a:avLst/>
              <a:gdLst>
                <a:gd name="T0" fmla="*/ 538 w 566"/>
                <a:gd name="T1" fmla="*/ 169 h 169"/>
                <a:gd name="T2" fmla="*/ 339 w 566"/>
                <a:gd name="T3" fmla="*/ 169 h 169"/>
                <a:gd name="T4" fmla="*/ 339 w 566"/>
                <a:gd name="T5" fmla="*/ 169 h 169"/>
                <a:gd name="T6" fmla="*/ 331 w 566"/>
                <a:gd name="T7" fmla="*/ 168 h 169"/>
                <a:gd name="T8" fmla="*/ 324 w 566"/>
                <a:gd name="T9" fmla="*/ 165 h 169"/>
                <a:gd name="T10" fmla="*/ 318 w 566"/>
                <a:gd name="T11" fmla="*/ 160 h 169"/>
                <a:gd name="T12" fmla="*/ 314 w 566"/>
                <a:gd name="T13" fmla="*/ 153 h 169"/>
                <a:gd name="T14" fmla="*/ 268 w 566"/>
                <a:gd name="T15" fmla="*/ 56 h 169"/>
                <a:gd name="T16" fmla="*/ 28 w 566"/>
                <a:gd name="T17" fmla="*/ 56 h 169"/>
                <a:gd name="T18" fmla="*/ 28 w 566"/>
                <a:gd name="T19" fmla="*/ 56 h 169"/>
                <a:gd name="T20" fmla="*/ 22 w 566"/>
                <a:gd name="T21" fmla="*/ 56 h 169"/>
                <a:gd name="T22" fmla="*/ 17 w 566"/>
                <a:gd name="T23" fmla="*/ 54 h 169"/>
                <a:gd name="T24" fmla="*/ 12 w 566"/>
                <a:gd name="T25" fmla="*/ 51 h 169"/>
                <a:gd name="T26" fmla="*/ 8 w 566"/>
                <a:gd name="T27" fmla="*/ 48 h 169"/>
                <a:gd name="T28" fmla="*/ 4 w 566"/>
                <a:gd name="T29" fmla="*/ 44 h 169"/>
                <a:gd name="T30" fmla="*/ 2 w 566"/>
                <a:gd name="T31" fmla="*/ 39 h 169"/>
                <a:gd name="T32" fmla="*/ 0 w 566"/>
                <a:gd name="T33" fmla="*/ 34 h 169"/>
                <a:gd name="T34" fmla="*/ 0 w 566"/>
                <a:gd name="T35" fmla="*/ 28 h 169"/>
                <a:gd name="T36" fmla="*/ 0 w 566"/>
                <a:gd name="T37" fmla="*/ 28 h 169"/>
                <a:gd name="T38" fmla="*/ 0 w 566"/>
                <a:gd name="T39" fmla="*/ 22 h 169"/>
                <a:gd name="T40" fmla="*/ 2 w 566"/>
                <a:gd name="T41" fmla="*/ 17 h 169"/>
                <a:gd name="T42" fmla="*/ 4 w 566"/>
                <a:gd name="T43" fmla="*/ 12 h 169"/>
                <a:gd name="T44" fmla="*/ 8 w 566"/>
                <a:gd name="T45" fmla="*/ 8 h 169"/>
                <a:gd name="T46" fmla="*/ 12 w 566"/>
                <a:gd name="T47" fmla="*/ 5 h 169"/>
                <a:gd name="T48" fmla="*/ 17 w 566"/>
                <a:gd name="T49" fmla="*/ 2 h 169"/>
                <a:gd name="T50" fmla="*/ 22 w 566"/>
                <a:gd name="T51" fmla="*/ 1 h 169"/>
                <a:gd name="T52" fmla="*/ 28 w 566"/>
                <a:gd name="T53" fmla="*/ 0 h 169"/>
                <a:gd name="T54" fmla="*/ 286 w 566"/>
                <a:gd name="T55" fmla="*/ 0 h 169"/>
                <a:gd name="T56" fmla="*/ 286 w 566"/>
                <a:gd name="T57" fmla="*/ 0 h 169"/>
                <a:gd name="T58" fmla="*/ 295 w 566"/>
                <a:gd name="T59" fmla="*/ 1 h 169"/>
                <a:gd name="T60" fmla="*/ 302 w 566"/>
                <a:gd name="T61" fmla="*/ 4 h 169"/>
                <a:gd name="T62" fmla="*/ 308 w 566"/>
                <a:gd name="T63" fmla="*/ 9 h 169"/>
                <a:gd name="T64" fmla="*/ 312 w 566"/>
                <a:gd name="T65" fmla="*/ 16 h 169"/>
                <a:gd name="T66" fmla="*/ 357 w 566"/>
                <a:gd name="T67" fmla="*/ 113 h 169"/>
                <a:gd name="T68" fmla="*/ 538 w 566"/>
                <a:gd name="T69" fmla="*/ 113 h 169"/>
                <a:gd name="T70" fmla="*/ 538 w 566"/>
                <a:gd name="T71" fmla="*/ 113 h 169"/>
                <a:gd name="T72" fmla="*/ 543 w 566"/>
                <a:gd name="T73" fmla="*/ 114 h 169"/>
                <a:gd name="T74" fmla="*/ 549 w 566"/>
                <a:gd name="T75" fmla="*/ 115 h 169"/>
                <a:gd name="T76" fmla="*/ 553 w 566"/>
                <a:gd name="T77" fmla="*/ 118 h 169"/>
                <a:gd name="T78" fmla="*/ 558 w 566"/>
                <a:gd name="T79" fmla="*/ 121 h 169"/>
                <a:gd name="T80" fmla="*/ 561 w 566"/>
                <a:gd name="T81" fmla="*/ 126 h 169"/>
                <a:gd name="T82" fmla="*/ 564 w 566"/>
                <a:gd name="T83" fmla="*/ 130 h 169"/>
                <a:gd name="T84" fmla="*/ 565 w 566"/>
                <a:gd name="T85" fmla="*/ 136 h 169"/>
                <a:gd name="T86" fmla="*/ 566 w 566"/>
                <a:gd name="T87" fmla="*/ 141 h 169"/>
                <a:gd name="T88" fmla="*/ 566 w 566"/>
                <a:gd name="T89" fmla="*/ 141 h 169"/>
                <a:gd name="T90" fmla="*/ 565 w 566"/>
                <a:gd name="T91" fmla="*/ 147 h 169"/>
                <a:gd name="T92" fmla="*/ 564 w 566"/>
                <a:gd name="T93" fmla="*/ 152 h 169"/>
                <a:gd name="T94" fmla="*/ 561 w 566"/>
                <a:gd name="T95" fmla="*/ 157 h 169"/>
                <a:gd name="T96" fmla="*/ 558 w 566"/>
                <a:gd name="T97" fmla="*/ 161 h 169"/>
                <a:gd name="T98" fmla="*/ 553 w 566"/>
                <a:gd name="T99" fmla="*/ 165 h 169"/>
                <a:gd name="T100" fmla="*/ 549 w 566"/>
                <a:gd name="T101" fmla="*/ 167 h 169"/>
                <a:gd name="T102" fmla="*/ 543 w 566"/>
                <a:gd name="T103" fmla="*/ 169 h 169"/>
                <a:gd name="T104" fmla="*/ 538 w 566"/>
                <a:gd name="T105" fmla="*/ 169 h 169"/>
                <a:gd name="T106" fmla="*/ 538 w 566"/>
                <a:gd name="T10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6" h="169">
                  <a:moveTo>
                    <a:pt x="538" y="169"/>
                  </a:moveTo>
                  <a:lnTo>
                    <a:pt x="339" y="169"/>
                  </a:lnTo>
                  <a:lnTo>
                    <a:pt x="339" y="169"/>
                  </a:lnTo>
                  <a:lnTo>
                    <a:pt x="331" y="168"/>
                  </a:lnTo>
                  <a:lnTo>
                    <a:pt x="324" y="165"/>
                  </a:lnTo>
                  <a:lnTo>
                    <a:pt x="318" y="160"/>
                  </a:lnTo>
                  <a:lnTo>
                    <a:pt x="314" y="153"/>
                  </a:lnTo>
                  <a:lnTo>
                    <a:pt x="268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5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2" y="16"/>
                  </a:lnTo>
                  <a:lnTo>
                    <a:pt x="357" y="113"/>
                  </a:lnTo>
                  <a:lnTo>
                    <a:pt x="538" y="113"/>
                  </a:lnTo>
                  <a:lnTo>
                    <a:pt x="538" y="113"/>
                  </a:lnTo>
                  <a:lnTo>
                    <a:pt x="543" y="114"/>
                  </a:lnTo>
                  <a:lnTo>
                    <a:pt x="549" y="115"/>
                  </a:lnTo>
                  <a:lnTo>
                    <a:pt x="553" y="118"/>
                  </a:lnTo>
                  <a:lnTo>
                    <a:pt x="558" y="121"/>
                  </a:lnTo>
                  <a:lnTo>
                    <a:pt x="561" y="126"/>
                  </a:lnTo>
                  <a:lnTo>
                    <a:pt x="564" y="130"/>
                  </a:lnTo>
                  <a:lnTo>
                    <a:pt x="565" y="136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65" y="147"/>
                  </a:lnTo>
                  <a:lnTo>
                    <a:pt x="564" y="152"/>
                  </a:lnTo>
                  <a:lnTo>
                    <a:pt x="561" y="157"/>
                  </a:lnTo>
                  <a:lnTo>
                    <a:pt x="558" y="161"/>
                  </a:lnTo>
                  <a:lnTo>
                    <a:pt x="553" y="165"/>
                  </a:lnTo>
                  <a:lnTo>
                    <a:pt x="549" y="167"/>
                  </a:lnTo>
                  <a:lnTo>
                    <a:pt x="543" y="169"/>
                  </a:lnTo>
                  <a:lnTo>
                    <a:pt x="538" y="169"/>
                  </a:lnTo>
                  <a:lnTo>
                    <a:pt x="53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68">
              <a:extLst>
                <a:ext uri="{FF2B5EF4-FFF2-40B4-BE49-F238E27FC236}">
                  <a16:creationId xmlns:a16="http://schemas.microsoft.com/office/drawing/2014/main" id="{63A12359-0B61-4457-9FE6-CE656AF7E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5287963"/>
              <a:ext cx="360363" cy="120650"/>
            </a:xfrm>
            <a:custGeom>
              <a:avLst/>
              <a:gdLst>
                <a:gd name="T0" fmla="*/ 28 w 1360"/>
                <a:gd name="T1" fmla="*/ 453 h 453"/>
                <a:gd name="T2" fmla="*/ 12 w 1360"/>
                <a:gd name="T3" fmla="*/ 448 h 453"/>
                <a:gd name="T4" fmla="*/ 2 w 1360"/>
                <a:gd name="T5" fmla="*/ 436 h 453"/>
                <a:gd name="T6" fmla="*/ 0 w 1360"/>
                <a:gd name="T7" fmla="*/ 28 h 453"/>
                <a:gd name="T8" fmla="*/ 2 w 1360"/>
                <a:gd name="T9" fmla="*/ 17 h 453"/>
                <a:gd name="T10" fmla="*/ 12 w 1360"/>
                <a:gd name="T11" fmla="*/ 5 h 453"/>
                <a:gd name="T12" fmla="*/ 28 w 1360"/>
                <a:gd name="T13" fmla="*/ 0 h 453"/>
                <a:gd name="T14" fmla="*/ 458 w 1360"/>
                <a:gd name="T15" fmla="*/ 1 h 453"/>
                <a:gd name="T16" fmla="*/ 472 w 1360"/>
                <a:gd name="T17" fmla="*/ 8 h 453"/>
                <a:gd name="T18" fmla="*/ 480 w 1360"/>
                <a:gd name="T19" fmla="*/ 22 h 453"/>
                <a:gd name="T20" fmla="*/ 481 w 1360"/>
                <a:gd name="T21" fmla="*/ 84 h 453"/>
                <a:gd name="T22" fmla="*/ 485 w 1360"/>
                <a:gd name="T23" fmla="*/ 110 h 453"/>
                <a:gd name="T24" fmla="*/ 496 w 1360"/>
                <a:gd name="T25" fmla="*/ 132 h 453"/>
                <a:gd name="T26" fmla="*/ 512 w 1360"/>
                <a:gd name="T27" fmla="*/ 150 h 453"/>
                <a:gd name="T28" fmla="*/ 533 w 1360"/>
                <a:gd name="T29" fmla="*/ 163 h 453"/>
                <a:gd name="T30" fmla="*/ 557 w 1360"/>
                <a:gd name="T31" fmla="*/ 169 h 453"/>
                <a:gd name="T32" fmla="*/ 821 w 1360"/>
                <a:gd name="T33" fmla="*/ 169 h 453"/>
                <a:gd name="T34" fmla="*/ 846 w 1360"/>
                <a:gd name="T35" fmla="*/ 166 h 453"/>
                <a:gd name="T36" fmla="*/ 868 w 1360"/>
                <a:gd name="T37" fmla="*/ 155 h 453"/>
                <a:gd name="T38" fmla="*/ 886 w 1360"/>
                <a:gd name="T39" fmla="*/ 139 h 453"/>
                <a:gd name="T40" fmla="*/ 900 w 1360"/>
                <a:gd name="T41" fmla="*/ 118 h 453"/>
                <a:gd name="T42" fmla="*/ 906 w 1360"/>
                <a:gd name="T43" fmla="*/ 93 h 453"/>
                <a:gd name="T44" fmla="*/ 907 w 1360"/>
                <a:gd name="T45" fmla="*/ 28 h 453"/>
                <a:gd name="T46" fmla="*/ 911 w 1360"/>
                <a:gd name="T47" fmla="*/ 12 h 453"/>
                <a:gd name="T48" fmla="*/ 924 w 1360"/>
                <a:gd name="T49" fmla="*/ 2 h 453"/>
                <a:gd name="T50" fmla="*/ 1332 w 1360"/>
                <a:gd name="T51" fmla="*/ 0 h 453"/>
                <a:gd name="T52" fmla="*/ 1342 w 1360"/>
                <a:gd name="T53" fmla="*/ 2 h 453"/>
                <a:gd name="T54" fmla="*/ 1355 w 1360"/>
                <a:gd name="T55" fmla="*/ 12 h 453"/>
                <a:gd name="T56" fmla="*/ 1360 w 1360"/>
                <a:gd name="T57" fmla="*/ 28 h 453"/>
                <a:gd name="T58" fmla="*/ 1359 w 1360"/>
                <a:gd name="T59" fmla="*/ 431 h 453"/>
                <a:gd name="T60" fmla="*/ 1351 w 1360"/>
                <a:gd name="T61" fmla="*/ 445 h 453"/>
                <a:gd name="T62" fmla="*/ 1337 w 1360"/>
                <a:gd name="T63" fmla="*/ 452 h 453"/>
                <a:gd name="T64" fmla="*/ 56 w 1360"/>
                <a:gd name="T65" fmla="*/ 396 h 453"/>
                <a:gd name="T66" fmla="*/ 963 w 1360"/>
                <a:gd name="T67" fmla="*/ 56 h 453"/>
                <a:gd name="T68" fmla="*/ 962 w 1360"/>
                <a:gd name="T69" fmla="*/ 100 h 453"/>
                <a:gd name="T70" fmla="*/ 952 w 1360"/>
                <a:gd name="T71" fmla="*/ 140 h 453"/>
                <a:gd name="T72" fmla="*/ 931 w 1360"/>
                <a:gd name="T73" fmla="*/ 174 h 453"/>
                <a:gd name="T74" fmla="*/ 901 w 1360"/>
                <a:gd name="T75" fmla="*/ 203 h 453"/>
                <a:gd name="T76" fmla="*/ 863 w 1360"/>
                <a:gd name="T77" fmla="*/ 220 h 453"/>
                <a:gd name="T78" fmla="*/ 821 w 1360"/>
                <a:gd name="T79" fmla="*/ 227 h 453"/>
                <a:gd name="T80" fmla="*/ 552 w 1360"/>
                <a:gd name="T81" fmla="*/ 226 h 453"/>
                <a:gd name="T82" fmla="*/ 511 w 1360"/>
                <a:gd name="T83" fmla="*/ 215 h 453"/>
                <a:gd name="T84" fmla="*/ 476 w 1360"/>
                <a:gd name="T85" fmla="*/ 193 h 453"/>
                <a:gd name="T86" fmla="*/ 449 w 1360"/>
                <a:gd name="T87" fmla="*/ 164 h 453"/>
                <a:gd name="T88" fmla="*/ 431 w 1360"/>
                <a:gd name="T89" fmla="*/ 127 h 453"/>
                <a:gd name="T90" fmla="*/ 425 w 1360"/>
                <a:gd name="T91" fmla="*/ 84 h 453"/>
                <a:gd name="T92" fmla="*/ 56 w 1360"/>
                <a:gd name="T93" fmla="*/ 39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453">
                  <a:moveTo>
                    <a:pt x="1332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2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8" y="1"/>
                  </a:lnTo>
                  <a:lnTo>
                    <a:pt x="464" y="2"/>
                  </a:lnTo>
                  <a:lnTo>
                    <a:pt x="468" y="5"/>
                  </a:lnTo>
                  <a:lnTo>
                    <a:pt x="472" y="8"/>
                  </a:lnTo>
                  <a:lnTo>
                    <a:pt x="476" y="12"/>
                  </a:lnTo>
                  <a:lnTo>
                    <a:pt x="479" y="17"/>
                  </a:lnTo>
                  <a:lnTo>
                    <a:pt x="480" y="22"/>
                  </a:lnTo>
                  <a:lnTo>
                    <a:pt x="481" y="28"/>
                  </a:lnTo>
                  <a:lnTo>
                    <a:pt x="481" y="84"/>
                  </a:lnTo>
                  <a:lnTo>
                    <a:pt x="481" y="84"/>
                  </a:lnTo>
                  <a:lnTo>
                    <a:pt x="481" y="93"/>
                  </a:lnTo>
                  <a:lnTo>
                    <a:pt x="482" y="102"/>
                  </a:lnTo>
                  <a:lnTo>
                    <a:pt x="485" y="110"/>
                  </a:lnTo>
                  <a:lnTo>
                    <a:pt x="488" y="118"/>
                  </a:lnTo>
                  <a:lnTo>
                    <a:pt x="492" y="125"/>
                  </a:lnTo>
                  <a:lnTo>
                    <a:pt x="496" y="132"/>
                  </a:lnTo>
                  <a:lnTo>
                    <a:pt x="501" y="139"/>
                  </a:lnTo>
                  <a:lnTo>
                    <a:pt x="506" y="145"/>
                  </a:lnTo>
                  <a:lnTo>
                    <a:pt x="512" y="150"/>
                  </a:lnTo>
                  <a:lnTo>
                    <a:pt x="519" y="155"/>
                  </a:lnTo>
                  <a:lnTo>
                    <a:pt x="526" y="159"/>
                  </a:lnTo>
                  <a:lnTo>
                    <a:pt x="533" y="163"/>
                  </a:lnTo>
                  <a:lnTo>
                    <a:pt x="541" y="166"/>
                  </a:lnTo>
                  <a:lnTo>
                    <a:pt x="549" y="168"/>
                  </a:lnTo>
                  <a:lnTo>
                    <a:pt x="557" y="169"/>
                  </a:lnTo>
                  <a:lnTo>
                    <a:pt x="566" y="169"/>
                  </a:lnTo>
                  <a:lnTo>
                    <a:pt x="821" y="169"/>
                  </a:lnTo>
                  <a:lnTo>
                    <a:pt x="821" y="169"/>
                  </a:lnTo>
                  <a:lnTo>
                    <a:pt x="830" y="169"/>
                  </a:lnTo>
                  <a:lnTo>
                    <a:pt x="838" y="168"/>
                  </a:lnTo>
                  <a:lnTo>
                    <a:pt x="846" y="166"/>
                  </a:lnTo>
                  <a:lnTo>
                    <a:pt x="854" y="163"/>
                  </a:lnTo>
                  <a:lnTo>
                    <a:pt x="862" y="159"/>
                  </a:lnTo>
                  <a:lnTo>
                    <a:pt x="868" y="155"/>
                  </a:lnTo>
                  <a:lnTo>
                    <a:pt x="875" y="150"/>
                  </a:lnTo>
                  <a:lnTo>
                    <a:pt x="881" y="145"/>
                  </a:lnTo>
                  <a:lnTo>
                    <a:pt x="886" y="139"/>
                  </a:lnTo>
                  <a:lnTo>
                    <a:pt x="892" y="132"/>
                  </a:lnTo>
                  <a:lnTo>
                    <a:pt x="896" y="125"/>
                  </a:lnTo>
                  <a:lnTo>
                    <a:pt x="900" y="118"/>
                  </a:lnTo>
                  <a:lnTo>
                    <a:pt x="903" y="110"/>
                  </a:lnTo>
                  <a:lnTo>
                    <a:pt x="905" y="102"/>
                  </a:lnTo>
                  <a:lnTo>
                    <a:pt x="906" y="93"/>
                  </a:lnTo>
                  <a:lnTo>
                    <a:pt x="907" y="84"/>
                  </a:lnTo>
                  <a:lnTo>
                    <a:pt x="907" y="28"/>
                  </a:lnTo>
                  <a:lnTo>
                    <a:pt x="907" y="28"/>
                  </a:lnTo>
                  <a:lnTo>
                    <a:pt x="907" y="22"/>
                  </a:lnTo>
                  <a:lnTo>
                    <a:pt x="909" y="17"/>
                  </a:lnTo>
                  <a:lnTo>
                    <a:pt x="911" y="12"/>
                  </a:lnTo>
                  <a:lnTo>
                    <a:pt x="915" y="8"/>
                  </a:lnTo>
                  <a:lnTo>
                    <a:pt x="919" y="5"/>
                  </a:lnTo>
                  <a:lnTo>
                    <a:pt x="924" y="2"/>
                  </a:lnTo>
                  <a:lnTo>
                    <a:pt x="929" y="1"/>
                  </a:lnTo>
                  <a:lnTo>
                    <a:pt x="935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2"/>
                  </a:lnTo>
                  <a:lnTo>
                    <a:pt x="1347" y="5"/>
                  </a:lnTo>
                  <a:lnTo>
                    <a:pt x="1351" y="8"/>
                  </a:lnTo>
                  <a:lnTo>
                    <a:pt x="1355" y="12"/>
                  </a:lnTo>
                  <a:lnTo>
                    <a:pt x="1357" y="17"/>
                  </a:lnTo>
                  <a:lnTo>
                    <a:pt x="1359" y="22"/>
                  </a:lnTo>
                  <a:lnTo>
                    <a:pt x="1360" y="28"/>
                  </a:lnTo>
                  <a:lnTo>
                    <a:pt x="1360" y="425"/>
                  </a:lnTo>
                  <a:lnTo>
                    <a:pt x="1360" y="425"/>
                  </a:lnTo>
                  <a:lnTo>
                    <a:pt x="1359" y="431"/>
                  </a:lnTo>
                  <a:lnTo>
                    <a:pt x="1357" y="436"/>
                  </a:lnTo>
                  <a:lnTo>
                    <a:pt x="1355" y="441"/>
                  </a:lnTo>
                  <a:lnTo>
                    <a:pt x="1351" y="445"/>
                  </a:lnTo>
                  <a:lnTo>
                    <a:pt x="1347" y="448"/>
                  </a:lnTo>
                  <a:lnTo>
                    <a:pt x="1342" y="451"/>
                  </a:lnTo>
                  <a:lnTo>
                    <a:pt x="1337" y="452"/>
                  </a:lnTo>
                  <a:lnTo>
                    <a:pt x="1332" y="453"/>
                  </a:lnTo>
                  <a:lnTo>
                    <a:pt x="1332" y="453"/>
                  </a:lnTo>
                  <a:close/>
                  <a:moveTo>
                    <a:pt x="56" y="396"/>
                  </a:moveTo>
                  <a:lnTo>
                    <a:pt x="1304" y="396"/>
                  </a:lnTo>
                  <a:lnTo>
                    <a:pt x="1304" y="56"/>
                  </a:lnTo>
                  <a:lnTo>
                    <a:pt x="963" y="56"/>
                  </a:lnTo>
                  <a:lnTo>
                    <a:pt x="963" y="84"/>
                  </a:lnTo>
                  <a:lnTo>
                    <a:pt x="963" y="84"/>
                  </a:lnTo>
                  <a:lnTo>
                    <a:pt x="962" y="100"/>
                  </a:lnTo>
                  <a:lnTo>
                    <a:pt x="960" y="113"/>
                  </a:lnTo>
                  <a:lnTo>
                    <a:pt x="956" y="127"/>
                  </a:lnTo>
                  <a:lnTo>
                    <a:pt x="952" y="140"/>
                  </a:lnTo>
                  <a:lnTo>
                    <a:pt x="946" y="152"/>
                  </a:lnTo>
                  <a:lnTo>
                    <a:pt x="939" y="164"/>
                  </a:lnTo>
                  <a:lnTo>
                    <a:pt x="931" y="174"/>
                  </a:lnTo>
                  <a:lnTo>
                    <a:pt x="922" y="184"/>
                  </a:lnTo>
                  <a:lnTo>
                    <a:pt x="912" y="193"/>
                  </a:lnTo>
                  <a:lnTo>
                    <a:pt x="901" y="203"/>
                  </a:lnTo>
                  <a:lnTo>
                    <a:pt x="889" y="210"/>
                  </a:lnTo>
                  <a:lnTo>
                    <a:pt x="876" y="215"/>
                  </a:lnTo>
                  <a:lnTo>
                    <a:pt x="863" y="220"/>
                  </a:lnTo>
                  <a:lnTo>
                    <a:pt x="850" y="224"/>
                  </a:lnTo>
                  <a:lnTo>
                    <a:pt x="836" y="226"/>
                  </a:lnTo>
                  <a:lnTo>
                    <a:pt x="821" y="227"/>
                  </a:lnTo>
                  <a:lnTo>
                    <a:pt x="566" y="227"/>
                  </a:lnTo>
                  <a:lnTo>
                    <a:pt x="566" y="227"/>
                  </a:lnTo>
                  <a:lnTo>
                    <a:pt x="552" y="226"/>
                  </a:lnTo>
                  <a:lnTo>
                    <a:pt x="538" y="224"/>
                  </a:lnTo>
                  <a:lnTo>
                    <a:pt x="524" y="220"/>
                  </a:lnTo>
                  <a:lnTo>
                    <a:pt x="511" y="215"/>
                  </a:lnTo>
                  <a:lnTo>
                    <a:pt x="499" y="210"/>
                  </a:lnTo>
                  <a:lnTo>
                    <a:pt x="488" y="203"/>
                  </a:lnTo>
                  <a:lnTo>
                    <a:pt x="476" y="193"/>
                  </a:lnTo>
                  <a:lnTo>
                    <a:pt x="466" y="184"/>
                  </a:lnTo>
                  <a:lnTo>
                    <a:pt x="457" y="174"/>
                  </a:lnTo>
                  <a:lnTo>
                    <a:pt x="449" y="164"/>
                  </a:lnTo>
                  <a:lnTo>
                    <a:pt x="442" y="152"/>
                  </a:lnTo>
                  <a:lnTo>
                    <a:pt x="436" y="140"/>
                  </a:lnTo>
                  <a:lnTo>
                    <a:pt x="431" y="127"/>
                  </a:lnTo>
                  <a:lnTo>
                    <a:pt x="427" y="113"/>
                  </a:lnTo>
                  <a:lnTo>
                    <a:pt x="425" y="100"/>
                  </a:lnTo>
                  <a:lnTo>
                    <a:pt x="425" y="84"/>
                  </a:lnTo>
                  <a:lnTo>
                    <a:pt x="425" y="56"/>
                  </a:lnTo>
                  <a:lnTo>
                    <a:pt x="56" y="56"/>
                  </a:lnTo>
                  <a:lnTo>
                    <a:pt x="56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69">
              <a:extLst>
                <a:ext uri="{FF2B5EF4-FFF2-40B4-BE49-F238E27FC236}">
                  <a16:creationId xmlns:a16="http://schemas.microsoft.com/office/drawing/2014/main" id="{D9AC876A-F349-4E7D-B5FC-EF7887A5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5199063"/>
              <a:ext cx="88900" cy="104775"/>
            </a:xfrm>
            <a:custGeom>
              <a:avLst/>
              <a:gdLst>
                <a:gd name="T0" fmla="*/ 28 w 339"/>
                <a:gd name="T1" fmla="*/ 397 h 397"/>
                <a:gd name="T2" fmla="*/ 28 w 339"/>
                <a:gd name="T3" fmla="*/ 397 h 397"/>
                <a:gd name="T4" fmla="*/ 20 w 339"/>
                <a:gd name="T5" fmla="*/ 396 h 397"/>
                <a:gd name="T6" fmla="*/ 14 w 339"/>
                <a:gd name="T7" fmla="*/ 393 h 397"/>
                <a:gd name="T8" fmla="*/ 14 w 339"/>
                <a:gd name="T9" fmla="*/ 393 h 397"/>
                <a:gd name="T10" fmla="*/ 9 w 339"/>
                <a:gd name="T11" fmla="*/ 390 h 397"/>
                <a:gd name="T12" fmla="*/ 5 w 339"/>
                <a:gd name="T13" fmla="*/ 386 h 397"/>
                <a:gd name="T14" fmla="*/ 2 w 339"/>
                <a:gd name="T15" fmla="*/ 381 h 397"/>
                <a:gd name="T16" fmla="*/ 1 w 339"/>
                <a:gd name="T17" fmla="*/ 376 h 397"/>
                <a:gd name="T18" fmla="*/ 0 w 339"/>
                <a:gd name="T19" fmla="*/ 371 h 397"/>
                <a:gd name="T20" fmla="*/ 0 w 339"/>
                <a:gd name="T21" fmla="*/ 365 h 397"/>
                <a:gd name="T22" fmla="*/ 1 w 339"/>
                <a:gd name="T23" fmla="*/ 360 h 397"/>
                <a:gd name="T24" fmla="*/ 3 w 339"/>
                <a:gd name="T25" fmla="*/ 355 h 397"/>
                <a:gd name="T26" fmla="*/ 202 w 339"/>
                <a:gd name="T27" fmla="*/ 14 h 397"/>
                <a:gd name="T28" fmla="*/ 202 w 339"/>
                <a:gd name="T29" fmla="*/ 14 h 397"/>
                <a:gd name="T30" fmla="*/ 206 w 339"/>
                <a:gd name="T31" fmla="*/ 8 h 397"/>
                <a:gd name="T32" fmla="*/ 212 w 339"/>
                <a:gd name="T33" fmla="*/ 4 h 397"/>
                <a:gd name="T34" fmla="*/ 219 w 339"/>
                <a:gd name="T35" fmla="*/ 1 h 397"/>
                <a:gd name="T36" fmla="*/ 226 w 339"/>
                <a:gd name="T37" fmla="*/ 0 h 397"/>
                <a:gd name="T38" fmla="*/ 311 w 339"/>
                <a:gd name="T39" fmla="*/ 0 h 397"/>
                <a:gd name="T40" fmla="*/ 311 w 339"/>
                <a:gd name="T41" fmla="*/ 0 h 397"/>
                <a:gd name="T42" fmla="*/ 317 w 339"/>
                <a:gd name="T43" fmla="*/ 1 h 397"/>
                <a:gd name="T44" fmla="*/ 322 w 339"/>
                <a:gd name="T45" fmla="*/ 2 h 397"/>
                <a:gd name="T46" fmla="*/ 327 w 339"/>
                <a:gd name="T47" fmla="*/ 5 h 397"/>
                <a:gd name="T48" fmla="*/ 331 w 339"/>
                <a:gd name="T49" fmla="*/ 8 h 397"/>
                <a:gd name="T50" fmla="*/ 335 w 339"/>
                <a:gd name="T51" fmla="*/ 13 h 397"/>
                <a:gd name="T52" fmla="*/ 337 w 339"/>
                <a:gd name="T53" fmla="*/ 17 h 397"/>
                <a:gd name="T54" fmla="*/ 339 w 339"/>
                <a:gd name="T55" fmla="*/ 23 h 397"/>
                <a:gd name="T56" fmla="*/ 339 w 339"/>
                <a:gd name="T57" fmla="*/ 28 h 397"/>
                <a:gd name="T58" fmla="*/ 339 w 339"/>
                <a:gd name="T59" fmla="*/ 28 h 397"/>
                <a:gd name="T60" fmla="*/ 339 w 339"/>
                <a:gd name="T61" fmla="*/ 35 h 397"/>
                <a:gd name="T62" fmla="*/ 337 w 339"/>
                <a:gd name="T63" fmla="*/ 40 h 397"/>
                <a:gd name="T64" fmla="*/ 335 w 339"/>
                <a:gd name="T65" fmla="*/ 45 h 397"/>
                <a:gd name="T66" fmla="*/ 331 w 339"/>
                <a:gd name="T67" fmla="*/ 49 h 397"/>
                <a:gd name="T68" fmla="*/ 327 w 339"/>
                <a:gd name="T69" fmla="*/ 53 h 397"/>
                <a:gd name="T70" fmla="*/ 322 w 339"/>
                <a:gd name="T71" fmla="*/ 55 h 397"/>
                <a:gd name="T72" fmla="*/ 317 w 339"/>
                <a:gd name="T73" fmla="*/ 57 h 397"/>
                <a:gd name="T74" fmla="*/ 311 w 339"/>
                <a:gd name="T75" fmla="*/ 57 h 397"/>
                <a:gd name="T76" fmla="*/ 242 w 339"/>
                <a:gd name="T77" fmla="*/ 57 h 397"/>
                <a:gd name="T78" fmla="*/ 52 w 339"/>
                <a:gd name="T79" fmla="*/ 383 h 397"/>
                <a:gd name="T80" fmla="*/ 52 w 339"/>
                <a:gd name="T81" fmla="*/ 383 h 397"/>
                <a:gd name="T82" fmla="*/ 47 w 339"/>
                <a:gd name="T83" fmla="*/ 389 h 397"/>
                <a:gd name="T84" fmla="*/ 41 w 339"/>
                <a:gd name="T85" fmla="*/ 394 h 397"/>
                <a:gd name="T86" fmla="*/ 35 w 339"/>
                <a:gd name="T87" fmla="*/ 396 h 397"/>
                <a:gd name="T88" fmla="*/ 28 w 339"/>
                <a:gd name="T89" fmla="*/ 397 h 397"/>
                <a:gd name="T90" fmla="*/ 28 w 339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" h="397">
                  <a:moveTo>
                    <a:pt x="28" y="397"/>
                  </a:moveTo>
                  <a:lnTo>
                    <a:pt x="28" y="397"/>
                  </a:lnTo>
                  <a:lnTo>
                    <a:pt x="20" y="396"/>
                  </a:lnTo>
                  <a:lnTo>
                    <a:pt x="14" y="393"/>
                  </a:lnTo>
                  <a:lnTo>
                    <a:pt x="14" y="393"/>
                  </a:lnTo>
                  <a:lnTo>
                    <a:pt x="9" y="390"/>
                  </a:lnTo>
                  <a:lnTo>
                    <a:pt x="5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5"/>
                  </a:lnTo>
                  <a:lnTo>
                    <a:pt x="1" y="360"/>
                  </a:lnTo>
                  <a:lnTo>
                    <a:pt x="3" y="355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6" y="8"/>
                  </a:lnTo>
                  <a:lnTo>
                    <a:pt x="212" y="4"/>
                  </a:lnTo>
                  <a:lnTo>
                    <a:pt x="219" y="1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1"/>
                  </a:lnTo>
                  <a:lnTo>
                    <a:pt x="322" y="2"/>
                  </a:lnTo>
                  <a:lnTo>
                    <a:pt x="327" y="5"/>
                  </a:lnTo>
                  <a:lnTo>
                    <a:pt x="331" y="8"/>
                  </a:lnTo>
                  <a:lnTo>
                    <a:pt x="335" y="13"/>
                  </a:lnTo>
                  <a:lnTo>
                    <a:pt x="337" y="17"/>
                  </a:lnTo>
                  <a:lnTo>
                    <a:pt x="339" y="23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39" y="35"/>
                  </a:lnTo>
                  <a:lnTo>
                    <a:pt x="337" y="40"/>
                  </a:lnTo>
                  <a:lnTo>
                    <a:pt x="335" y="45"/>
                  </a:lnTo>
                  <a:lnTo>
                    <a:pt x="331" y="49"/>
                  </a:lnTo>
                  <a:lnTo>
                    <a:pt x="327" y="53"/>
                  </a:lnTo>
                  <a:lnTo>
                    <a:pt x="322" y="55"/>
                  </a:lnTo>
                  <a:lnTo>
                    <a:pt x="317" y="57"/>
                  </a:lnTo>
                  <a:lnTo>
                    <a:pt x="311" y="57"/>
                  </a:lnTo>
                  <a:lnTo>
                    <a:pt x="242" y="57"/>
                  </a:lnTo>
                  <a:lnTo>
                    <a:pt x="52" y="383"/>
                  </a:lnTo>
                  <a:lnTo>
                    <a:pt x="52" y="383"/>
                  </a:lnTo>
                  <a:lnTo>
                    <a:pt x="47" y="389"/>
                  </a:lnTo>
                  <a:lnTo>
                    <a:pt x="41" y="394"/>
                  </a:lnTo>
                  <a:lnTo>
                    <a:pt x="35" y="396"/>
                  </a:lnTo>
                  <a:lnTo>
                    <a:pt x="28" y="397"/>
                  </a:lnTo>
                  <a:lnTo>
                    <a:pt x="28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70">
              <a:extLst>
                <a:ext uri="{FF2B5EF4-FFF2-40B4-BE49-F238E27FC236}">
                  <a16:creationId xmlns:a16="http://schemas.microsoft.com/office/drawing/2014/main" id="{D3145655-E18A-4D18-AB2E-A1BAB6246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5199063"/>
              <a:ext cx="90488" cy="104775"/>
            </a:xfrm>
            <a:custGeom>
              <a:avLst/>
              <a:gdLst>
                <a:gd name="T0" fmla="*/ 312 w 340"/>
                <a:gd name="T1" fmla="*/ 397 h 397"/>
                <a:gd name="T2" fmla="*/ 312 w 340"/>
                <a:gd name="T3" fmla="*/ 397 h 397"/>
                <a:gd name="T4" fmla="*/ 304 w 340"/>
                <a:gd name="T5" fmla="*/ 396 h 397"/>
                <a:gd name="T6" fmla="*/ 298 w 340"/>
                <a:gd name="T7" fmla="*/ 394 h 397"/>
                <a:gd name="T8" fmla="*/ 292 w 340"/>
                <a:gd name="T9" fmla="*/ 389 h 397"/>
                <a:gd name="T10" fmla="*/ 287 w 340"/>
                <a:gd name="T11" fmla="*/ 383 h 397"/>
                <a:gd name="T12" fmla="*/ 97 w 340"/>
                <a:gd name="T13" fmla="*/ 57 h 397"/>
                <a:gd name="T14" fmla="*/ 28 w 340"/>
                <a:gd name="T15" fmla="*/ 57 h 397"/>
                <a:gd name="T16" fmla="*/ 28 w 340"/>
                <a:gd name="T17" fmla="*/ 57 h 397"/>
                <a:gd name="T18" fmla="*/ 22 w 340"/>
                <a:gd name="T19" fmla="*/ 57 h 397"/>
                <a:gd name="T20" fmla="*/ 17 w 340"/>
                <a:gd name="T21" fmla="*/ 55 h 397"/>
                <a:gd name="T22" fmla="*/ 12 w 340"/>
                <a:gd name="T23" fmla="*/ 53 h 397"/>
                <a:gd name="T24" fmla="*/ 8 w 340"/>
                <a:gd name="T25" fmla="*/ 49 h 397"/>
                <a:gd name="T26" fmla="*/ 5 w 340"/>
                <a:gd name="T27" fmla="*/ 45 h 397"/>
                <a:gd name="T28" fmla="*/ 2 w 340"/>
                <a:gd name="T29" fmla="*/ 40 h 397"/>
                <a:gd name="T30" fmla="*/ 0 w 340"/>
                <a:gd name="T31" fmla="*/ 35 h 397"/>
                <a:gd name="T32" fmla="*/ 0 w 340"/>
                <a:gd name="T33" fmla="*/ 28 h 397"/>
                <a:gd name="T34" fmla="*/ 0 w 340"/>
                <a:gd name="T35" fmla="*/ 28 h 397"/>
                <a:gd name="T36" fmla="*/ 0 w 340"/>
                <a:gd name="T37" fmla="*/ 23 h 397"/>
                <a:gd name="T38" fmla="*/ 2 w 340"/>
                <a:gd name="T39" fmla="*/ 17 h 397"/>
                <a:gd name="T40" fmla="*/ 5 w 340"/>
                <a:gd name="T41" fmla="*/ 13 h 397"/>
                <a:gd name="T42" fmla="*/ 8 w 340"/>
                <a:gd name="T43" fmla="*/ 8 h 397"/>
                <a:gd name="T44" fmla="*/ 12 w 340"/>
                <a:gd name="T45" fmla="*/ 5 h 397"/>
                <a:gd name="T46" fmla="*/ 17 w 340"/>
                <a:gd name="T47" fmla="*/ 2 h 397"/>
                <a:gd name="T48" fmla="*/ 22 w 340"/>
                <a:gd name="T49" fmla="*/ 1 h 397"/>
                <a:gd name="T50" fmla="*/ 28 w 340"/>
                <a:gd name="T51" fmla="*/ 0 h 397"/>
                <a:gd name="T52" fmla="*/ 113 w 340"/>
                <a:gd name="T53" fmla="*/ 0 h 397"/>
                <a:gd name="T54" fmla="*/ 113 w 340"/>
                <a:gd name="T55" fmla="*/ 0 h 397"/>
                <a:gd name="T56" fmla="*/ 120 w 340"/>
                <a:gd name="T57" fmla="*/ 1 h 397"/>
                <a:gd name="T58" fmla="*/ 127 w 340"/>
                <a:gd name="T59" fmla="*/ 4 h 397"/>
                <a:gd name="T60" fmla="*/ 133 w 340"/>
                <a:gd name="T61" fmla="*/ 8 h 397"/>
                <a:gd name="T62" fmla="*/ 137 w 340"/>
                <a:gd name="T63" fmla="*/ 14 h 397"/>
                <a:gd name="T64" fmla="*/ 336 w 340"/>
                <a:gd name="T65" fmla="*/ 355 h 397"/>
                <a:gd name="T66" fmla="*/ 336 w 340"/>
                <a:gd name="T67" fmla="*/ 355 h 397"/>
                <a:gd name="T68" fmla="*/ 338 w 340"/>
                <a:gd name="T69" fmla="*/ 360 h 397"/>
                <a:gd name="T70" fmla="*/ 339 w 340"/>
                <a:gd name="T71" fmla="*/ 365 h 397"/>
                <a:gd name="T72" fmla="*/ 340 w 340"/>
                <a:gd name="T73" fmla="*/ 371 h 397"/>
                <a:gd name="T74" fmla="*/ 339 w 340"/>
                <a:gd name="T75" fmla="*/ 376 h 397"/>
                <a:gd name="T76" fmla="*/ 337 w 340"/>
                <a:gd name="T77" fmla="*/ 381 h 397"/>
                <a:gd name="T78" fmla="*/ 334 w 340"/>
                <a:gd name="T79" fmla="*/ 386 h 397"/>
                <a:gd name="T80" fmla="*/ 330 w 340"/>
                <a:gd name="T81" fmla="*/ 390 h 397"/>
                <a:gd name="T82" fmla="*/ 326 w 340"/>
                <a:gd name="T83" fmla="*/ 393 h 397"/>
                <a:gd name="T84" fmla="*/ 326 w 340"/>
                <a:gd name="T85" fmla="*/ 393 h 397"/>
                <a:gd name="T86" fmla="*/ 319 w 340"/>
                <a:gd name="T87" fmla="*/ 396 h 397"/>
                <a:gd name="T88" fmla="*/ 312 w 340"/>
                <a:gd name="T89" fmla="*/ 397 h 397"/>
                <a:gd name="T90" fmla="*/ 312 w 340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97">
                  <a:moveTo>
                    <a:pt x="312" y="397"/>
                  </a:moveTo>
                  <a:lnTo>
                    <a:pt x="312" y="397"/>
                  </a:lnTo>
                  <a:lnTo>
                    <a:pt x="304" y="396"/>
                  </a:lnTo>
                  <a:lnTo>
                    <a:pt x="298" y="394"/>
                  </a:lnTo>
                  <a:lnTo>
                    <a:pt x="292" y="389"/>
                  </a:lnTo>
                  <a:lnTo>
                    <a:pt x="287" y="383"/>
                  </a:lnTo>
                  <a:lnTo>
                    <a:pt x="97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3" y="8"/>
                  </a:lnTo>
                  <a:lnTo>
                    <a:pt x="137" y="14"/>
                  </a:lnTo>
                  <a:lnTo>
                    <a:pt x="336" y="355"/>
                  </a:lnTo>
                  <a:lnTo>
                    <a:pt x="336" y="355"/>
                  </a:lnTo>
                  <a:lnTo>
                    <a:pt x="338" y="360"/>
                  </a:lnTo>
                  <a:lnTo>
                    <a:pt x="339" y="365"/>
                  </a:lnTo>
                  <a:lnTo>
                    <a:pt x="340" y="371"/>
                  </a:lnTo>
                  <a:lnTo>
                    <a:pt x="339" y="376"/>
                  </a:lnTo>
                  <a:lnTo>
                    <a:pt x="337" y="381"/>
                  </a:lnTo>
                  <a:lnTo>
                    <a:pt x="334" y="386"/>
                  </a:lnTo>
                  <a:lnTo>
                    <a:pt x="330" y="390"/>
                  </a:lnTo>
                  <a:lnTo>
                    <a:pt x="326" y="393"/>
                  </a:lnTo>
                  <a:lnTo>
                    <a:pt x="326" y="393"/>
                  </a:lnTo>
                  <a:lnTo>
                    <a:pt x="319" y="396"/>
                  </a:lnTo>
                  <a:lnTo>
                    <a:pt x="312" y="397"/>
                  </a:lnTo>
                  <a:lnTo>
                    <a:pt x="31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71">
              <a:extLst>
                <a:ext uri="{FF2B5EF4-FFF2-40B4-BE49-F238E27FC236}">
                  <a16:creationId xmlns:a16="http://schemas.microsoft.com/office/drawing/2014/main" id="{35AA0000-2D73-42C0-9EE2-EB98DCA007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0913" y="5168901"/>
              <a:ext cx="104775" cy="104775"/>
            </a:xfrm>
            <a:custGeom>
              <a:avLst/>
              <a:gdLst>
                <a:gd name="T0" fmla="*/ 22 w 398"/>
                <a:gd name="T1" fmla="*/ 393 h 394"/>
                <a:gd name="T2" fmla="*/ 5 w 398"/>
                <a:gd name="T3" fmla="*/ 382 h 394"/>
                <a:gd name="T4" fmla="*/ 0 w 398"/>
                <a:gd name="T5" fmla="*/ 366 h 394"/>
                <a:gd name="T6" fmla="*/ 6 w 398"/>
                <a:gd name="T7" fmla="*/ 309 h 394"/>
                <a:gd name="T8" fmla="*/ 23 w 398"/>
                <a:gd name="T9" fmla="*/ 263 h 394"/>
                <a:gd name="T10" fmla="*/ 53 w 398"/>
                <a:gd name="T11" fmla="*/ 224 h 394"/>
                <a:gd name="T12" fmla="*/ 96 w 398"/>
                <a:gd name="T13" fmla="*/ 194 h 394"/>
                <a:gd name="T14" fmla="*/ 83 w 398"/>
                <a:gd name="T15" fmla="*/ 170 h 394"/>
                <a:gd name="T16" fmla="*/ 75 w 398"/>
                <a:gd name="T17" fmla="*/ 134 h 394"/>
                <a:gd name="T18" fmla="*/ 77 w 398"/>
                <a:gd name="T19" fmla="*/ 99 h 394"/>
                <a:gd name="T20" fmla="*/ 96 w 398"/>
                <a:gd name="T21" fmla="*/ 55 h 394"/>
                <a:gd name="T22" fmla="*/ 129 w 398"/>
                <a:gd name="T23" fmla="*/ 21 h 394"/>
                <a:gd name="T24" fmla="*/ 173 w 398"/>
                <a:gd name="T25" fmla="*/ 2 h 394"/>
                <a:gd name="T26" fmla="*/ 212 w 398"/>
                <a:gd name="T27" fmla="*/ 0 h 394"/>
                <a:gd name="T28" fmla="*/ 258 w 398"/>
                <a:gd name="T29" fmla="*/ 15 h 394"/>
                <a:gd name="T30" fmla="*/ 295 w 398"/>
                <a:gd name="T31" fmla="*/ 46 h 394"/>
                <a:gd name="T32" fmla="*/ 318 w 398"/>
                <a:gd name="T33" fmla="*/ 88 h 394"/>
                <a:gd name="T34" fmla="*/ 323 w 398"/>
                <a:gd name="T35" fmla="*/ 124 h 394"/>
                <a:gd name="T36" fmla="*/ 318 w 398"/>
                <a:gd name="T37" fmla="*/ 162 h 394"/>
                <a:gd name="T38" fmla="*/ 302 w 398"/>
                <a:gd name="T39" fmla="*/ 194 h 394"/>
                <a:gd name="T40" fmla="*/ 335 w 398"/>
                <a:gd name="T41" fmla="*/ 216 h 394"/>
                <a:gd name="T42" fmla="*/ 367 w 398"/>
                <a:gd name="T43" fmla="*/ 253 h 394"/>
                <a:gd name="T44" fmla="*/ 389 w 398"/>
                <a:gd name="T45" fmla="*/ 297 h 394"/>
                <a:gd name="T46" fmla="*/ 398 w 398"/>
                <a:gd name="T47" fmla="*/ 351 h 394"/>
                <a:gd name="T48" fmla="*/ 396 w 398"/>
                <a:gd name="T49" fmla="*/ 377 h 394"/>
                <a:gd name="T50" fmla="*/ 381 w 398"/>
                <a:gd name="T51" fmla="*/ 392 h 394"/>
                <a:gd name="T52" fmla="*/ 58 w 398"/>
                <a:gd name="T53" fmla="*/ 337 h 394"/>
                <a:gd name="T54" fmla="*/ 336 w 398"/>
                <a:gd name="T55" fmla="*/ 318 h 394"/>
                <a:gd name="T56" fmla="*/ 322 w 398"/>
                <a:gd name="T57" fmla="*/ 285 h 394"/>
                <a:gd name="T58" fmla="*/ 299 w 398"/>
                <a:gd name="T59" fmla="*/ 260 h 394"/>
                <a:gd name="T60" fmla="*/ 244 w 398"/>
                <a:gd name="T61" fmla="*/ 231 h 394"/>
                <a:gd name="T62" fmla="*/ 227 w 398"/>
                <a:gd name="T63" fmla="*/ 216 h 394"/>
                <a:gd name="T64" fmla="*/ 227 w 398"/>
                <a:gd name="T65" fmla="*/ 193 h 394"/>
                <a:gd name="T66" fmla="*/ 243 w 398"/>
                <a:gd name="T67" fmla="*/ 176 h 394"/>
                <a:gd name="T68" fmla="*/ 262 w 398"/>
                <a:gd name="T69" fmla="*/ 149 h 394"/>
                <a:gd name="T70" fmla="*/ 266 w 398"/>
                <a:gd name="T71" fmla="*/ 124 h 394"/>
                <a:gd name="T72" fmla="*/ 261 w 398"/>
                <a:gd name="T73" fmla="*/ 98 h 394"/>
                <a:gd name="T74" fmla="*/ 247 w 398"/>
                <a:gd name="T75" fmla="*/ 77 h 394"/>
                <a:gd name="T76" fmla="*/ 225 w 398"/>
                <a:gd name="T77" fmla="*/ 62 h 394"/>
                <a:gd name="T78" fmla="*/ 199 w 398"/>
                <a:gd name="T79" fmla="*/ 57 h 394"/>
                <a:gd name="T80" fmla="*/ 179 w 398"/>
                <a:gd name="T81" fmla="*/ 60 h 394"/>
                <a:gd name="T82" fmla="*/ 155 w 398"/>
                <a:gd name="T83" fmla="*/ 72 h 394"/>
                <a:gd name="T84" fmla="*/ 139 w 398"/>
                <a:gd name="T85" fmla="*/ 92 h 394"/>
                <a:gd name="T86" fmla="*/ 131 w 398"/>
                <a:gd name="T87" fmla="*/ 117 h 394"/>
                <a:gd name="T88" fmla="*/ 133 w 398"/>
                <a:gd name="T89" fmla="*/ 142 h 394"/>
                <a:gd name="T90" fmla="*/ 148 w 398"/>
                <a:gd name="T91" fmla="*/ 170 h 394"/>
                <a:gd name="T92" fmla="*/ 166 w 398"/>
                <a:gd name="T93" fmla="*/ 186 h 394"/>
                <a:gd name="T94" fmla="*/ 172 w 398"/>
                <a:gd name="T95" fmla="*/ 208 h 394"/>
                <a:gd name="T96" fmla="*/ 153 w 398"/>
                <a:gd name="T97" fmla="*/ 231 h 394"/>
                <a:gd name="T98" fmla="*/ 107 w 398"/>
                <a:gd name="T99" fmla="*/ 254 h 394"/>
                <a:gd name="T100" fmla="*/ 81 w 398"/>
                <a:gd name="T101" fmla="*/ 278 h 394"/>
                <a:gd name="T102" fmla="*/ 64 w 398"/>
                <a:gd name="T103" fmla="*/ 309 h 394"/>
                <a:gd name="T104" fmla="*/ 58 w 398"/>
                <a:gd name="T105" fmla="*/ 33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4">
                  <a:moveTo>
                    <a:pt x="369" y="394"/>
                  </a:moveTo>
                  <a:lnTo>
                    <a:pt x="28" y="394"/>
                  </a:lnTo>
                  <a:lnTo>
                    <a:pt x="28" y="394"/>
                  </a:lnTo>
                  <a:lnTo>
                    <a:pt x="22" y="393"/>
                  </a:lnTo>
                  <a:lnTo>
                    <a:pt x="17" y="392"/>
                  </a:lnTo>
                  <a:lnTo>
                    <a:pt x="12" y="389"/>
                  </a:lnTo>
                  <a:lnTo>
                    <a:pt x="8" y="386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1" y="336"/>
                  </a:lnTo>
                  <a:lnTo>
                    <a:pt x="3" y="322"/>
                  </a:lnTo>
                  <a:lnTo>
                    <a:pt x="6" y="309"/>
                  </a:lnTo>
                  <a:lnTo>
                    <a:pt x="9" y="297"/>
                  </a:lnTo>
                  <a:lnTo>
                    <a:pt x="13" y="285"/>
                  </a:lnTo>
                  <a:lnTo>
                    <a:pt x="18" y="274"/>
                  </a:lnTo>
                  <a:lnTo>
                    <a:pt x="23" y="263"/>
                  </a:lnTo>
                  <a:lnTo>
                    <a:pt x="30" y="253"/>
                  </a:lnTo>
                  <a:lnTo>
                    <a:pt x="37" y="243"/>
                  </a:lnTo>
                  <a:lnTo>
                    <a:pt x="44" y="233"/>
                  </a:lnTo>
                  <a:lnTo>
                    <a:pt x="53" y="224"/>
                  </a:lnTo>
                  <a:lnTo>
                    <a:pt x="62" y="216"/>
                  </a:lnTo>
                  <a:lnTo>
                    <a:pt x="72" y="208"/>
                  </a:lnTo>
                  <a:lnTo>
                    <a:pt x="84" y="201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87"/>
                  </a:lnTo>
                  <a:lnTo>
                    <a:pt x="87" y="179"/>
                  </a:lnTo>
                  <a:lnTo>
                    <a:pt x="83" y="170"/>
                  </a:lnTo>
                  <a:lnTo>
                    <a:pt x="80" y="162"/>
                  </a:lnTo>
                  <a:lnTo>
                    <a:pt x="78" y="153"/>
                  </a:lnTo>
                  <a:lnTo>
                    <a:pt x="76" y="144"/>
                  </a:lnTo>
                  <a:lnTo>
                    <a:pt x="75" y="134"/>
                  </a:lnTo>
                  <a:lnTo>
                    <a:pt x="73" y="124"/>
                  </a:lnTo>
                  <a:lnTo>
                    <a:pt x="73" y="124"/>
                  </a:lnTo>
                  <a:lnTo>
                    <a:pt x="75" y="112"/>
                  </a:lnTo>
                  <a:lnTo>
                    <a:pt x="77" y="99"/>
                  </a:lnTo>
                  <a:lnTo>
                    <a:pt x="80" y="88"/>
                  </a:lnTo>
                  <a:lnTo>
                    <a:pt x="84" y="76"/>
                  </a:lnTo>
                  <a:lnTo>
                    <a:pt x="89" y="65"/>
                  </a:lnTo>
                  <a:lnTo>
                    <a:pt x="96" y="55"/>
                  </a:lnTo>
                  <a:lnTo>
                    <a:pt x="103" y="46"/>
                  </a:lnTo>
                  <a:lnTo>
                    <a:pt x="111" y="36"/>
                  </a:lnTo>
                  <a:lnTo>
                    <a:pt x="119" y="28"/>
                  </a:lnTo>
                  <a:lnTo>
                    <a:pt x="129" y="21"/>
                  </a:lnTo>
                  <a:lnTo>
                    <a:pt x="139" y="15"/>
                  </a:lnTo>
                  <a:lnTo>
                    <a:pt x="150" y="9"/>
                  </a:lnTo>
                  <a:lnTo>
                    <a:pt x="161" y="5"/>
                  </a:lnTo>
                  <a:lnTo>
                    <a:pt x="173" y="2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0"/>
                  </a:lnTo>
                  <a:lnTo>
                    <a:pt x="224" y="2"/>
                  </a:lnTo>
                  <a:lnTo>
                    <a:pt x="236" y="5"/>
                  </a:lnTo>
                  <a:lnTo>
                    <a:pt x="247" y="9"/>
                  </a:lnTo>
                  <a:lnTo>
                    <a:pt x="258" y="15"/>
                  </a:lnTo>
                  <a:lnTo>
                    <a:pt x="268" y="21"/>
                  </a:lnTo>
                  <a:lnTo>
                    <a:pt x="278" y="28"/>
                  </a:lnTo>
                  <a:lnTo>
                    <a:pt x="287" y="36"/>
                  </a:lnTo>
                  <a:lnTo>
                    <a:pt x="295" y="46"/>
                  </a:lnTo>
                  <a:lnTo>
                    <a:pt x="302" y="55"/>
                  </a:lnTo>
                  <a:lnTo>
                    <a:pt x="309" y="65"/>
                  </a:lnTo>
                  <a:lnTo>
                    <a:pt x="314" y="76"/>
                  </a:lnTo>
                  <a:lnTo>
                    <a:pt x="318" y="88"/>
                  </a:lnTo>
                  <a:lnTo>
                    <a:pt x="321" y="99"/>
                  </a:lnTo>
                  <a:lnTo>
                    <a:pt x="323" y="112"/>
                  </a:lnTo>
                  <a:lnTo>
                    <a:pt x="323" y="124"/>
                  </a:lnTo>
                  <a:lnTo>
                    <a:pt x="323" y="124"/>
                  </a:lnTo>
                  <a:lnTo>
                    <a:pt x="323" y="134"/>
                  </a:lnTo>
                  <a:lnTo>
                    <a:pt x="322" y="144"/>
                  </a:lnTo>
                  <a:lnTo>
                    <a:pt x="320" y="153"/>
                  </a:lnTo>
                  <a:lnTo>
                    <a:pt x="318" y="162"/>
                  </a:lnTo>
                  <a:lnTo>
                    <a:pt x="315" y="170"/>
                  </a:lnTo>
                  <a:lnTo>
                    <a:pt x="311" y="179"/>
                  </a:lnTo>
                  <a:lnTo>
                    <a:pt x="307" y="187"/>
                  </a:lnTo>
                  <a:lnTo>
                    <a:pt x="302" y="194"/>
                  </a:lnTo>
                  <a:lnTo>
                    <a:pt x="302" y="194"/>
                  </a:lnTo>
                  <a:lnTo>
                    <a:pt x="314" y="201"/>
                  </a:lnTo>
                  <a:lnTo>
                    <a:pt x="325" y="208"/>
                  </a:lnTo>
                  <a:lnTo>
                    <a:pt x="335" y="216"/>
                  </a:lnTo>
                  <a:lnTo>
                    <a:pt x="344" y="224"/>
                  </a:lnTo>
                  <a:lnTo>
                    <a:pt x="353" y="233"/>
                  </a:lnTo>
                  <a:lnTo>
                    <a:pt x="360" y="243"/>
                  </a:lnTo>
                  <a:lnTo>
                    <a:pt x="367" y="253"/>
                  </a:lnTo>
                  <a:lnTo>
                    <a:pt x="374" y="263"/>
                  </a:lnTo>
                  <a:lnTo>
                    <a:pt x="380" y="274"/>
                  </a:lnTo>
                  <a:lnTo>
                    <a:pt x="385" y="285"/>
                  </a:lnTo>
                  <a:lnTo>
                    <a:pt x="389" y="297"/>
                  </a:lnTo>
                  <a:lnTo>
                    <a:pt x="392" y="309"/>
                  </a:lnTo>
                  <a:lnTo>
                    <a:pt x="395" y="322"/>
                  </a:lnTo>
                  <a:lnTo>
                    <a:pt x="397" y="336"/>
                  </a:lnTo>
                  <a:lnTo>
                    <a:pt x="398" y="351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1"/>
                  </a:lnTo>
                  <a:lnTo>
                    <a:pt x="396" y="377"/>
                  </a:lnTo>
                  <a:lnTo>
                    <a:pt x="393" y="382"/>
                  </a:lnTo>
                  <a:lnTo>
                    <a:pt x="390" y="386"/>
                  </a:lnTo>
                  <a:lnTo>
                    <a:pt x="386" y="389"/>
                  </a:lnTo>
                  <a:lnTo>
                    <a:pt x="381" y="392"/>
                  </a:lnTo>
                  <a:lnTo>
                    <a:pt x="375" y="393"/>
                  </a:lnTo>
                  <a:lnTo>
                    <a:pt x="369" y="394"/>
                  </a:lnTo>
                  <a:lnTo>
                    <a:pt x="369" y="394"/>
                  </a:lnTo>
                  <a:close/>
                  <a:moveTo>
                    <a:pt x="58" y="337"/>
                  </a:moveTo>
                  <a:lnTo>
                    <a:pt x="339" y="337"/>
                  </a:lnTo>
                  <a:lnTo>
                    <a:pt x="339" y="337"/>
                  </a:lnTo>
                  <a:lnTo>
                    <a:pt x="338" y="327"/>
                  </a:lnTo>
                  <a:lnTo>
                    <a:pt x="336" y="318"/>
                  </a:lnTo>
                  <a:lnTo>
                    <a:pt x="333" y="309"/>
                  </a:lnTo>
                  <a:lnTo>
                    <a:pt x="330" y="300"/>
                  </a:lnTo>
                  <a:lnTo>
                    <a:pt x="326" y="293"/>
                  </a:lnTo>
                  <a:lnTo>
                    <a:pt x="322" y="285"/>
                  </a:lnTo>
                  <a:lnTo>
                    <a:pt x="317" y="278"/>
                  </a:lnTo>
                  <a:lnTo>
                    <a:pt x="311" y="271"/>
                  </a:lnTo>
                  <a:lnTo>
                    <a:pt x="305" y="265"/>
                  </a:lnTo>
                  <a:lnTo>
                    <a:pt x="299" y="260"/>
                  </a:lnTo>
                  <a:lnTo>
                    <a:pt x="291" y="254"/>
                  </a:lnTo>
                  <a:lnTo>
                    <a:pt x="283" y="249"/>
                  </a:lnTo>
                  <a:lnTo>
                    <a:pt x="264" y="239"/>
                  </a:lnTo>
                  <a:lnTo>
                    <a:pt x="244" y="231"/>
                  </a:lnTo>
                  <a:lnTo>
                    <a:pt x="244" y="231"/>
                  </a:lnTo>
                  <a:lnTo>
                    <a:pt x="237" y="227"/>
                  </a:lnTo>
                  <a:lnTo>
                    <a:pt x="231" y="222"/>
                  </a:lnTo>
                  <a:lnTo>
                    <a:pt x="227" y="216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0"/>
                  </a:lnTo>
                  <a:lnTo>
                    <a:pt x="227" y="193"/>
                  </a:lnTo>
                  <a:lnTo>
                    <a:pt x="231" y="186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43" y="176"/>
                  </a:lnTo>
                  <a:lnTo>
                    <a:pt x="249" y="170"/>
                  </a:lnTo>
                  <a:lnTo>
                    <a:pt x="254" y="164"/>
                  </a:lnTo>
                  <a:lnTo>
                    <a:pt x="258" y="157"/>
                  </a:lnTo>
                  <a:lnTo>
                    <a:pt x="262" y="149"/>
                  </a:lnTo>
                  <a:lnTo>
                    <a:pt x="264" y="142"/>
                  </a:lnTo>
                  <a:lnTo>
                    <a:pt x="266" y="132"/>
                  </a:lnTo>
                  <a:lnTo>
                    <a:pt x="266" y="124"/>
                  </a:lnTo>
                  <a:lnTo>
                    <a:pt x="266" y="124"/>
                  </a:lnTo>
                  <a:lnTo>
                    <a:pt x="266" y="117"/>
                  </a:lnTo>
                  <a:lnTo>
                    <a:pt x="265" y="111"/>
                  </a:lnTo>
                  <a:lnTo>
                    <a:pt x="263" y="104"/>
                  </a:lnTo>
                  <a:lnTo>
                    <a:pt x="261" y="98"/>
                  </a:lnTo>
                  <a:lnTo>
                    <a:pt x="258" y="92"/>
                  </a:lnTo>
                  <a:lnTo>
                    <a:pt x="255" y="87"/>
                  </a:lnTo>
                  <a:lnTo>
                    <a:pt x="251" y="81"/>
                  </a:lnTo>
                  <a:lnTo>
                    <a:pt x="247" y="77"/>
                  </a:lnTo>
                  <a:lnTo>
                    <a:pt x="242" y="72"/>
                  </a:lnTo>
                  <a:lnTo>
                    <a:pt x="237" y="68"/>
                  </a:lnTo>
                  <a:lnTo>
                    <a:pt x="231" y="65"/>
                  </a:lnTo>
                  <a:lnTo>
                    <a:pt x="225" y="62"/>
                  </a:lnTo>
                  <a:lnTo>
                    <a:pt x="219" y="60"/>
                  </a:lnTo>
                  <a:lnTo>
                    <a:pt x="213" y="58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99" y="57"/>
                  </a:lnTo>
                  <a:lnTo>
                    <a:pt x="192" y="57"/>
                  </a:lnTo>
                  <a:lnTo>
                    <a:pt x="185" y="58"/>
                  </a:lnTo>
                  <a:lnTo>
                    <a:pt x="179" y="60"/>
                  </a:lnTo>
                  <a:lnTo>
                    <a:pt x="172" y="62"/>
                  </a:lnTo>
                  <a:lnTo>
                    <a:pt x="166" y="65"/>
                  </a:lnTo>
                  <a:lnTo>
                    <a:pt x="160" y="68"/>
                  </a:lnTo>
                  <a:lnTo>
                    <a:pt x="155" y="72"/>
                  </a:lnTo>
                  <a:lnTo>
                    <a:pt x="150" y="77"/>
                  </a:lnTo>
                  <a:lnTo>
                    <a:pt x="146" y="81"/>
                  </a:lnTo>
                  <a:lnTo>
                    <a:pt x="142" y="87"/>
                  </a:lnTo>
                  <a:lnTo>
                    <a:pt x="139" y="92"/>
                  </a:lnTo>
                  <a:lnTo>
                    <a:pt x="136" y="98"/>
                  </a:lnTo>
                  <a:lnTo>
                    <a:pt x="134" y="104"/>
                  </a:lnTo>
                  <a:lnTo>
                    <a:pt x="132" y="111"/>
                  </a:lnTo>
                  <a:lnTo>
                    <a:pt x="131" y="117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33"/>
                  </a:lnTo>
                  <a:lnTo>
                    <a:pt x="133" y="142"/>
                  </a:lnTo>
                  <a:lnTo>
                    <a:pt x="135" y="149"/>
                  </a:lnTo>
                  <a:lnTo>
                    <a:pt x="138" y="157"/>
                  </a:lnTo>
                  <a:lnTo>
                    <a:pt x="143" y="164"/>
                  </a:lnTo>
                  <a:lnTo>
                    <a:pt x="148" y="170"/>
                  </a:lnTo>
                  <a:lnTo>
                    <a:pt x="154" y="176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6" y="186"/>
                  </a:lnTo>
                  <a:lnTo>
                    <a:pt x="170" y="193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72" y="208"/>
                  </a:lnTo>
                  <a:lnTo>
                    <a:pt x="170" y="216"/>
                  </a:lnTo>
                  <a:lnTo>
                    <a:pt x="166" y="222"/>
                  </a:lnTo>
                  <a:lnTo>
                    <a:pt x="160" y="227"/>
                  </a:lnTo>
                  <a:lnTo>
                    <a:pt x="153" y="231"/>
                  </a:lnTo>
                  <a:lnTo>
                    <a:pt x="153" y="231"/>
                  </a:lnTo>
                  <a:lnTo>
                    <a:pt x="133" y="239"/>
                  </a:lnTo>
                  <a:lnTo>
                    <a:pt x="115" y="249"/>
                  </a:lnTo>
                  <a:lnTo>
                    <a:pt x="107" y="254"/>
                  </a:lnTo>
                  <a:lnTo>
                    <a:pt x="99" y="259"/>
                  </a:lnTo>
                  <a:lnTo>
                    <a:pt x="93" y="265"/>
                  </a:lnTo>
                  <a:lnTo>
                    <a:pt x="86" y="271"/>
                  </a:lnTo>
                  <a:lnTo>
                    <a:pt x="81" y="278"/>
                  </a:lnTo>
                  <a:lnTo>
                    <a:pt x="76" y="285"/>
                  </a:lnTo>
                  <a:lnTo>
                    <a:pt x="71" y="293"/>
                  </a:lnTo>
                  <a:lnTo>
                    <a:pt x="67" y="300"/>
                  </a:lnTo>
                  <a:lnTo>
                    <a:pt x="64" y="309"/>
                  </a:lnTo>
                  <a:lnTo>
                    <a:pt x="61" y="318"/>
                  </a:lnTo>
                  <a:lnTo>
                    <a:pt x="59" y="327"/>
                  </a:lnTo>
                  <a:lnTo>
                    <a:pt x="58" y="337"/>
                  </a:lnTo>
                  <a:lnTo>
                    <a:pt x="5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7670E8C-3D39-4F66-AF9F-5B179A81CAA4}"/>
              </a:ext>
            </a:extLst>
          </p:cNvPr>
          <p:cNvGrpSpPr/>
          <p:nvPr/>
        </p:nvGrpSpPr>
        <p:grpSpPr>
          <a:xfrm>
            <a:off x="6786600" y="3500295"/>
            <a:ext cx="222534" cy="221553"/>
            <a:chOff x="9155113" y="3249613"/>
            <a:chExt cx="360363" cy="358775"/>
          </a:xfrm>
          <a:solidFill>
            <a:srgbClr val="110E26"/>
          </a:solidFill>
        </p:grpSpPr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5A8B47D0-D17A-412E-8C31-AF1A40D51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FFEE348B-70A6-4D12-A5A2-0092F011D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40659DF-10E1-45BA-8181-42D7F8F9E35D}"/>
              </a:ext>
            </a:extLst>
          </p:cNvPr>
          <p:cNvGrpSpPr/>
          <p:nvPr/>
        </p:nvGrpSpPr>
        <p:grpSpPr>
          <a:xfrm>
            <a:off x="8977087" y="2516412"/>
            <a:ext cx="222534" cy="214691"/>
            <a:chOff x="4116388" y="735013"/>
            <a:chExt cx="360363" cy="347663"/>
          </a:xfrm>
          <a:solidFill>
            <a:srgbClr val="110E26"/>
          </a:solidFill>
        </p:grpSpPr>
        <p:sp>
          <p:nvSpPr>
            <p:cNvPr id="70" name="Freeform 1344">
              <a:extLst>
                <a:ext uri="{FF2B5EF4-FFF2-40B4-BE49-F238E27FC236}">
                  <a16:creationId xmlns:a16="http://schemas.microsoft.com/office/drawing/2014/main" id="{3AC1AD17-9702-48CE-A2A6-7BF83EFBE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735013"/>
              <a:ext cx="46038" cy="92075"/>
            </a:xfrm>
            <a:custGeom>
              <a:avLst/>
              <a:gdLst>
                <a:gd name="T0" fmla="*/ 33 w 203"/>
                <a:gd name="T1" fmla="*/ 407 h 407"/>
                <a:gd name="T2" fmla="*/ 33 w 203"/>
                <a:gd name="T3" fmla="*/ 407 h 407"/>
                <a:gd name="T4" fmla="*/ 28 w 203"/>
                <a:gd name="T5" fmla="*/ 407 h 407"/>
                <a:gd name="T6" fmla="*/ 23 w 203"/>
                <a:gd name="T7" fmla="*/ 405 h 407"/>
                <a:gd name="T8" fmla="*/ 18 w 203"/>
                <a:gd name="T9" fmla="*/ 403 h 407"/>
                <a:gd name="T10" fmla="*/ 13 w 203"/>
                <a:gd name="T11" fmla="*/ 400 h 407"/>
                <a:gd name="T12" fmla="*/ 13 w 203"/>
                <a:gd name="T13" fmla="*/ 400 h 407"/>
                <a:gd name="T14" fmla="*/ 8 w 203"/>
                <a:gd name="T15" fmla="*/ 395 h 407"/>
                <a:gd name="T16" fmla="*/ 4 w 203"/>
                <a:gd name="T17" fmla="*/ 389 h 407"/>
                <a:gd name="T18" fmla="*/ 2 w 203"/>
                <a:gd name="T19" fmla="*/ 384 h 407"/>
                <a:gd name="T20" fmla="*/ 0 w 203"/>
                <a:gd name="T21" fmla="*/ 378 h 407"/>
                <a:gd name="T22" fmla="*/ 0 w 203"/>
                <a:gd name="T23" fmla="*/ 372 h 407"/>
                <a:gd name="T24" fmla="*/ 1 w 203"/>
                <a:gd name="T25" fmla="*/ 365 h 407"/>
                <a:gd name="T26" fmla="*/ 4 w 203"/>
                <a:gd name="T27" fmla="*/ 359 h 407"/>
                <a:gd name="T28" fmla="*/ 7 w 203"/>
                <a:gd name="T29" fmla="*/ 353 h 407"/>
                <a:gd name="T30" fmla="*/ 127 w 203"/>
                <a:gd name="T31" fmla="*/ 204 h 407"/>
                <a:gd name="T32" fmla="*/ 7 w 203"/>
                <a:gd name="T33" fmla="*/ 54 h 407"/>
                <a:gd name="T34" fmla="*/ 7 w 203"/>
                <a:gd name="T35" fmla="*/ 54 h 407"/>
                <a:gd name="T36" fmla="*/ 4 w 203"/>
                <a:gd name="T37" fmla="*/ 48 h 407"/>
                <a:gd name="T38" fmla="*/ 1 w 203"/>
                <a:gd name="T39" fmla="*/ 41 h 407"/>
                <a:gd name="T40" fmla="*/ 0 w 203"/>
                <a:gd name="T41" fmla="*/ 35 h 407"/>
                <a:gd name="T42" fmla="*/ 0 w 203"/>
                <a:gd name="T43" fmla="*/ 29 h 407"/>
                <a:gd name="T44" fmla="*/ 2 w 203"/>
                <a:gd name="T45" fmla="*/ 23 h 407"/>
                <a:gd name="T46" fmla="*/ 4 w 203"/>
                <a:gd name="T47" fmla="*/ 17 h 407"/>
                <a:gd name="T48" fmla="*/ 8 w 203"/>
                <a:gd name="T49" fmla="*/ 11 h 407"/>
                <a:gd name="T50" fmla="*/ 13 w 203"/>
                <a:gd name="T51" fmla="*/ 7 h 407"/>
                <a:gd name="T52" fmla="*/ 13 w 203"/>
                <a:gd name="T53" fmla="*/ 7 h 407"/>
                <a:gd name="T54" fmla="*/ 19 w 203"/>
                <a:gd name="T55" fmla="*/ 3 h 407"/>
                <a:gd name="T56" fmla="*/ 25 w 203"/>
                <a:gd name="T57" fmla="*/ 1 h 407"/>
                <a:gd name="T58" fmla="*/ 31 w 203"/>
                <a:gd name="T59" fmla="*/ 0 h 407"/>
                <a:gd name="T60" fmla="*/ 37 w 203"/>
                <a:gd name="T61" fmla="*/ 0 h 407"/>
                <a:gd name="T62" fmla="*/ 44 w 203"/>
                <a:gd name="T63" fmla="*/ 1 h 407"/>
                <a:gd name="T64" fmla="*/ 49 w 203"/>
                <a:gd name="T65" fmla="*/ 4 h 407"/>
                <a:gd name="T66" fmla="*/ 55 w 203"/>
                <a:gd name="T67" fmla="*/ 7 h 407"/>
                <a:gd name="T68" fmla="*/ 59 w 203"/>
                <a:gd name="T69" fmla="*/ 12 h 407"/>
                <a:gd name="T70" fmla="*/ 196 w 203"/>
                <a:gd name="T71" fmla="*/ 183 h 407"/>
                <a:gd name="T72" fmla="*/ 196 w 203"/>
                <a:gd name="T73" fmla="*/ 183 h 407"/>
                <a:gd name="T74" fmla="*/ 199 w 203"/>
                <a:gd name="T75" fmla="*/ 187 h 407"/>
                <a:gd name="T76" fmla="*/ 201 w 203"/>
                <a:gd name="T77" fmla="*/ 192 h 407"/>
                <a:gd name="T78" fmla="*/ 203 w 203"/>
                <a:gd name="T79" fmla="*/ 198 h 407"/>
                <a:gd name="T80" fmla="*/ 203 w 203"/>
                <a:gd name="T81" fmla="*/ 204 h 407"/>
                <a:gd name="T82" fmla="*/ 203 w 203"/>
                <a:gd name="T83" fmla="*/ 209 h 407"/>
                <a:gd name="T84" fmla="*/ 201 w 203"/>
                <a:gd name="T85" fmla="*/ 214 h 407"/>
                <a:gd name="T86" fmla="*/ 199 w 203"/>
                <a:gd name="T87" fmla="*/ 219 h 407"/>
                <a:gd name="T88" fmla="*/ 196 w 203"/>
                <a:gd name="T89" fmla="*/ 224 h 407"/>
                <a:gd name="T90" fmla="*/ 59 w 203"/>
                <a:gd name="T91" fmla="*/ 394 h 407"/>
                <a:gd name="T92" fmla="*/ 59 w 203"/>
                <a:gd name="T93" fmla="*/ 394 h 407"/>
                <a:gd name="T94" fmla="*/ 54 w 203"/>
                <a:gd name="T95" fmla="*/ 400 h 407"/>
                <a:gd name="T96" fmla="*/ 48 w 203"/>
                <a:gd name="T97" fmla="*/ 404 h 407"/>
                <a:gd name="T98" fmla="*/ 41 w 203"/>
                <a:gd name="T99" fmla="*/ 406 h 407"/>
                <a:gd name="T100" fmla="*/ 33 w 203"/>
                <a:gd name="T101" fmla="*/ 407 h 407"/>
                <a:gd name="T102" fmla="*/ 33 w 203"/>
                <a:gd name="T10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" h="407">
                  <a:moveTo>
                    <a:pt x="33" y="407"/>
                  </a:moveTo>
                  <a:lnTo>
                    <a:pt x="33" y="407"/>
                  </a:lnTo>
                  <a:lnTo>
                    <a:pt x="28" y="407"/>
                  </a:lnTo>
                  <a:lnTo>
                    <a:pt x="23" y="405"/>
                  </a:lnTo>
                  <a:lnTo>
                    <a:pt x="18" y="403"/>
                  </a:lnTo>
                  <a:lnTo>
                    <a:pt x="13" y="400"/>
                  </a:lnTo>
                  <a:lnTo>
                    <a:pt x="13" y="400"/>
                  </a:lnTo>
                  <a:lnTo>
                    <a:pt x="8" y="395"/>
                  </a:lnTo>
                  <a:lnTo>
                    <a:pt x="4" y="389"/>
                  </a:lnTo>
                  <a:lnTo>
                    <a:pt x="2" y="384"/>
                  </a:lnTo>
                  <a:lnTo>
                    <a:pt x="0" y="378"/>
                  </a:lnTo>
                  <a:lnTo>
                    <a:pt x="0" y="372"/>
                  </a:lnTo>
                  <a:lnTo>
                    <a:pt x="1" y="365"/>
                  </a:lnTo>
                  <a:lnTo>
                    <a:pt x="4" y="359"/>
                  </a:lnTo>
                  <a:lnTo>
                    <a:pt x="7" y="353"/>
                  </a:lnTo>
                  <a:lnTo>
                    <a:pt x="127" y="20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4" y="48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59" y="12"/>
                  </a:lnTo>
                  <a:lnTo>
                    <a:pt x="196" y="183"/>
                  </a:lnTo>
                  <a:lnTo>
                    <a:pt x="196" y="183"/>
                  </a:lnTo>
                  <a:lnTo>
                    <a:pt x="199" y="187"/>
                  </a:lnTo>
                  <a:lnTo>
                    <a:pt x="201" y="192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3" y="209"/>
                  </a:lnTo>
                  <a:lnTo>
                    <a:pt x="201" y="214"/>
                  </a:lnTo>
                  <a:lnTo>
                    <a:pt x="199" y="219"/>
                  </a:lnTo>
                  <a:lnTo>
                    <a:pt x="196" y="224"/>
                  </a:lnTo>
                  <a:lnTo>
                    <a:pt x="59" y="394"/>
                  </a:lnTo>
                  <a:lnTo>
                    <a:pt x="59" y="394"/>
                  </a:lnTo>
                  <a:lnTo>
                    <a:pt x="54" y="400"/>
                  </a:lnTo>
                  <a:lnTo>
                    <a:pt x="48" y="404"/>
                  </a:lnTo>
                  <a:lnTo>
                    <a:pt x="41" y="406"/>
                  </a:lnTo>
                  <a:lnTo>
                    <a:pt x="33" y="407"/>
                  </a:lnTo>
                  <a:lnTo>
                    <a:pt x="33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345">
              <a:extLst>
                <a:ext uri="{FF2B5EF4-FFF2-40B4-BE49-F238E27FC236}">
                  <a16:creationId xmlns:a16="http://schemas.microsoft.com/office/drawing/2014/main" id="{B48551C8-7E3C-40AC-AA6F-63238D62A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773113"/>
              <a:ext cx="74613" cy="15875"/>
            </a:xfrm>
            <a:custGeom>
              <a:avLst/>
              <a:gdLst>
                <a:gd name="T0" fmla="*/ 298 w 331"/>
                <a:gd name="T1" fmla="*/ 65 h 65"/>
                <a:gd name="T2" fmla="*/ 33 w 331"/>
                <a:gd name="T3" fmla="*/ 65 h 65"/>
                <a:gd name="T4" fmla="*/ 33 w 331"/>
                <a:gd name="T5" fmla="*/ 65 h 65"/>
                <a:gd name="T6" fmla="*/ 26 w 331"/>
                <a:gd name="T7" fmla="*/ 65 h 65"/>
                <a:gd name="T8" fmla="*/ 20 w 331"/>
                <a:gd name="T9" fmla="*/ 63 h 65"/>
                <a:gd name="T10" fmla="*/ 14 w 331"/>
                <a:gd name="T11" fmla="*/ 60 h 65"/>
                <a:gd name="T12" fmla="*/ 9 w 331"/>
                <a:gd name="T13" fmla="*/ 56 h 65"/>
                <a:gd name="T14" fmla="*/ 5 w 331"/>
                <a:gd name="T15" fmla="*/ 50 h 65"/>
                <a:gd name="T16" fmla="*/ 2 w 331"/>
                <a:gd name="T17" fmla="*/ 45 h 65"/>
                <a:gd name="T18" fmla="*/ 0 w 331"/>
                <a:gd name="T19" fmla="*/ 39 h 65"/>
                <a:gd name="T20" fmla="*/ 0 w 331"/>
                <a:gd name="T21" fmla="*/ 33 h 65"/>
                <a:gd name="T22" fmla="*/ 0 w 331"/>
                <a:gd name="T23" fmla="*/ 33 h 65"/>
                <a:gd name="T24" fmla="*/ 0 w 331"/>
                <a:gd name="T25" fmla="*/ 26 h 65"/>
                <a:gd name="T26" fmla="*/ 2 w 331"/>
                <a:gd name="T27" fmla="*/ 19 h 65"/>
                <a:gd name="T28" fmla="*/ 5 w 331"/>
                <a:gd name="T29" fmla="*/ 14 h 65"/>
                <a:gd name="T30" fmla="*/ 9 w 331"/>
                <a:gd name="T31" fmla="*/ 9 h 65"/>
                <a:gd name="T32" fmla="*/ 14 w 331"/>
                <a:gd name="T33" fmla="*/ 5 h 65"/>
                <a:gd name="T34" fmla="*/ 20 w 331"/>
                <a:gd name="T35" fmla="*/ 2 h 65"/>
                <a:gd name="T36" fmla="*/ 26 w 331"/>
                <a:gd name="T37" fmla="*/ 0 h 65"/>
                <a:gd name="T38" fmla="*/ 33 w 331"/>
                <a:gd name="T39" fmla="*/ 0 h 65"/>
                <a:gd name="T40" fmla="*/ 298 w 331"/>
                <a:gd name="T41" fmla="*/ 0 h 65"/>
                <a:gd name="T42" fmla="*/ 298 w 331"/>
                <a:gd name="T43" fmla="*/ 0 h 65"/>
                <a:gd name="T44" fmla="*/ 304 w 331"/>
                <a:gd name="T45" fmla="*/ 0 h 65"/>
                <a:gd name="T46" fmla="*/ 310 w 331"/>
                <a:gd name="T47" fmla="*/ 2 h 65"/>
                <a:gd name="T48" fmla="*/ 317 w 331"/>
                <a:gd name="T49" fmla="*/ 5 h 65"/>
                <a:gd name="T50" fmla="*/ 322 w 331"/>
                <a:gd name="T51" fmla="*/ 9 h 65"/>
                <a:gd name="T52" fmla="*/ 326 w 331"/>
                <a:gd name="T53" fmla="*/ 14 h 65"/>
                <a:gd name="T54" fmla="*/ 328 w 331"/>
                <a:gd name="T55" fmla="*/ 19 h 65"/>
                <a:gd name="T56" fmla="*/ 330 w 331"/>
                <a:gd name="T57" fmla="*/ 26 h 65"/>
                <a:gd name="T58" fmla="*/ 331 w 331"/>
                <a:gd name="T59" fmla="*/ 33 h 65"/>
                <a:gd name="T60" fmla="*/ 331 w 331"/>
                <a:gd name="T61" fmla="*/ 33 h 65"/>
                <a:gd name="T62" fmla="*/ 330 w 331"/>
                <a:gd name="T63" fmla="*/ 39 h 65"/>
                <a:gd name="T64" fmla="*/ 328 w 331"/>
                <a:gd name="T65" fmla="*/ 45 h 65"/>
                <a:gd name="T66" fmla="*/ 326 w 331"/>
                <a:gd name="T67" fmla="*/ 50 h 65"/>
                <a:gd name="T68" fmla="*/ 322 w 331"/>
                <a:gd name="T69" fmla="*/ 56 h 65"/>
                <a:gd name="T70" fmla="*/ 317 w 331"/>
                <a:gd name="T71" fmla="*/ 60 h 65"/>
                <a:gd name="T72" fmla="*/ 310 w 331"/>
                <a:gd name="T73" fmla="*/ 63 h 65"/>
                <a:gd name="T74" fmla="*/ 304 w 331"/>
                <a:gd name="T75" fmla="*/ 65 h 65"/>
                <a:gd name="T76" fmla="*/ 298 w 331"/>
                <a:gd name="T77" fmla="*/ 65 h 65"/>
                <a:gd name="T78" fmla="*/ 298 w 331"/>
                <a:gd name="T7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5">
                  <a:moveTo>
                    <a:pt x="298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0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0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19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0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5"/>
                  </a:lnTo>
                  <a:lnTo>
                    <a:pt x="29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46">
              <a:extLst>
                <a:ext uri="{FF2B5EF4-FFF2-40B4-BE49-F238E27FC236}">
                  <a16:creationId xmlns:a16="http://schemas.microsoft.com/office/drawing/2014/main" id="{4D3F84B7-FCE6-445F-9D56-B1A585798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990601"/>
              <a:ext cx="46038" cy="92075"/>
            </a:xfrm>
            <a:custGeom>
              <a:avLst/>
              <a:gdLst>
                <a:gd name="T0" fmla="*/ 170 w 202"/>
                <a:gd name="T1" fmla="*/ 408 h 408"/>
                <a:gd name="T2" fmla="*/ 170 w 202"/>
                <a:gd name="T3" fmla="*/ 408 h 408"/>
                <a:gd name="T4" fmla="*/ 162 w 202"/>
                <a:gd name="T5" fmla="*/ 407 h 408"/>
                <a:gd name="T6" fmla="*/ 155 w 202"/>
                <a:gd name="T7" fmla="*/ 404 h 408"/>
                <a:gd name="T8" fmla="*/ 149 w 202"/>
                <a:gd name="T9" fmla="*/ 401 h 408"/>
                <a:gd name="T10" fmla="*/ 144 w 202"/>
                <a:gd name="T11" fmla="*/ 396 h 408"/>
                <a:gd name="T12" fmla="*/ 7 w 202"/>
                <a:gd name="T13" fmla="*/ 225 h 408"/>
                <a:gd name="T14" fmla="*/ 7 w 202"/>
                <a:gd name="T15" fmla="*/ 225 h 408"/>
                <a:gd name="T16" fmla="*/ 4 w 202"/>
                <a:gd name="T17" fmla="*/ 220 h 408"/>
                <a:gd name="T18" fmla="*/ 2 w 202"/>
                <a:gd name="T19" fmla="*/ 214 h 408"/>
                <a:gd name="T20" fmla="*/ 0 w 202"/>
                <a:gd name="T21" fmla="*/ 209 h 408"/>
                <a:gd name="T22" fmla="*/ 0 w 202"/>
                <a:gd name="T23" fmla="*/ 204 h 408"/>
                <a:gd name="T24" fmla="*/ 0 w 202"/>
                <a:gd name="T25" fmla="*/ 199 h 408"/>
                <a:gd name="T26" fmla="*/ 1 w 202"/>
                <a:gd name="T27" fmla="*/ 193 h 408"/>
                <a:gd name="T28" fmla="*/ 4 w 202"/>
                <a:gd name="T29" fmla="*/ 188 h 408"/>
                <a:gd name="T30" fmla="*/ 7 w 202"/>
                <a:gd name="T31" fmla="*/ 183 h 408"/>
                <a:gd name="T32" fmla="*/ 144 w 202"/>
                <a:gd name="T33" fmla="*/ 13 h 408"/>
                <a:gd name="T34" fmla="*/ 144 w 202"/>
                <a:gd name="T35" fmla="*/ 13 h 408"/>
                <a:gd name="T36" fmla="*/ 148 w 202"/>
                <a:gd name="T37" fmla="*/ 7 h 408"/>
                <a:gd name="T38" fmla="*/ 153 w 202"/>
                <a:gd name="T39" fmla="*/ 4 h 408"/>
                <a:gd name="T40" fmla="*/ 159 w 202"/>
                <a:gd name="T41" fmla="*/ 2 h 408"/>
                <a:gd name="T42" fmla="*/ 165 w 202"/>
                <a:gd name="T43" fmla="*/ 0 h 408"/>
                <a:gd name="T44" fmla="*/ 172 w 202"/>
                <a:gd name="T45" fmla="*/ 0 h 408"/>
                <a:gd name="T46" fmla="*/ 178 w 202"/>
                <a:gd name="T47" fmla="*/ 1 h 408"/>
                <a:gd name="T48" fmla="*/ 184 w 202"/>
                <a:gd name="T49" fmla="*/ 4 h 408"/>
                <a:gd name="T50" fmla="*/ 189 w 202"/>
                <a:gd name="T51" fmla="*/ 7 h 408"/>
                <a:gd name="T52" fmla="*/ 189 w 202"/>
                <a:gd name="T53" fmla="*/ 7 h 408"/>
                <a:gd name="T54" fmla="*/ 194 w 202"/>
                <a:gd name="T55" fmla="*/ 13 h 408"/>
                <a:gd name="T56" fmla="*/ 199 w 202"/>
                <a:gd name="T57" fmla="*/ 18 h 408"/>
                <a:gd name="T58" fmla="*/ 201 w 202"/>
                <a:gd name="T59" fmla="*/ 24 h 408"/>
                <a:gd name="T60" fmla="*/ 202 w 202"/>
                <a:gd name="T61" fmla="*/ 30 h 408"/>
                <a:gd name="T62" fmla="*/ 202 w 202"/>
                <a:gd name="T63" fmla="*/ 36 h 408"/>
                <a:gd name="T64" fmla="*/ 201 w 202"/>
                <a:gd name="T65" fmla="*/ 43 h 408"/>
                <a:gd name="T66" fmla="*/ 199 w 202"/>
                <a:gd name="T67" fmla="*/ 49 h 408"/>
                <a:gd name="T68" fmla="*/ 194 w 202"/>
                <a:gd name="T69" fmla="*/ 54 h 408"/>
                <a:gd name="T70" fmla="*/ 75 w 202"/>
                <a:gd name="T71" fmla="*/ 204 h 408"/>
                <a:gd name="T72" fmla="*/ 194 w 202"/>
                <a:gd name="T73" fmla="*/ 354 h 408"/>
                <a:gd name="T74" fmla="*/ 194 w 202"/>
                <a:gd name="T75" fmla="*/ 354 h 408"/>
                <a:gd name="T76" fmla="*/ 199 w 202"/>
                <a:gd name="T77" fmla="*/ 359 h 408"/>
                <a:gd name="T78" fmla="*/ 201 w 202"/>
                <a:gd name="T79" fmla="*/ 366 h 408"/>
                <a:gd name="T80" fmla="*/ 202 w 202"/>
                <a:gd name="T81" fmla="*/ 372 h 408"/>
                <a:gd name="T82" fmla="*/ 202 w 202"/>
                <a:gd name="T83" fmla="*/ 378 h 408"/>
                <a:gd name="T84" fmla="*/ 201 w 202"/>
                <a:gd name="T85" fmla="*/ 384 h 408"/>
                <a:gd name="T86" fmla="*/ 199 w 202"/>
                <a:gd name="T87" fmla="*/ 390 h 408"/>
                <a:gd name="T88" fmla="*/ 194 w 202"/>
                <a:gd name="T89" fmla="*/ 396 h 408"/>
                <a:gd name="T90" fmla="*/ 189 w 202"/>
                <a:gd name="T91" fmla="*/ 400 h 408"/>
                <a:gd name="T92" fmla="*/ 189 w 202"/>
                <a:gd name="T93" fmla="*/ 400 h 408"/>
                <a:gd name="T94" fmla="*/ 185 w 202"/>
                <a:gd name="T95" fmla="*/ 404 h 408"/>
                <a:gd name="T96" fmla="*/ 180 w 202"/>
                <a:gd name="T97" fmla="*/ 406 h 408"/>
                <a:gd name="T98" fmla="*/ 175 w 202"/>
                <a:gd name="T99" fmla="*/ 407 h 408"/>
                <a:gd name="T100" fmla="*/ 170 w 202"/>
                <a:gd name="T101" fmla="*/ 408 h 408"/>
                <a:gd name="T102" fmla="*/ 170 w 202"/>
                <a:gd name="T10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408">
                  <a:moveTo>
                    <a:pt x="170" y="408"/>
                  </a:moveTo>
                  <a:lnTo>
                    <a:pt x="170" y="408"/>
                  </a:lnTo>
                  <a:lnTo>
                    <a:pt x="162" y="407"/>
                  </a:lnTo>
                  <a:lnTo>
                    <a:pt x="155" y="404"/>
                  </a:lnTo>
                  <a:lnTo>
                    <a:pt x="149" y="401"/>
                  </a:lnTo>
                  <a:lnTo>
                    <a:pt x="144" y="39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4" y="220"/>
                  </a:lnTo>
                  <a:lnTo>
                    <a:pt x="2" y="214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9"/>
                  </a:lnTo>
                  <a:lnTo>
                    <a:pt x="1" y="193"/>
                  </a:lnTo>
                  <a:lnTo>
                    <a:pt x="4" y="188"/>
                  </a:lnTo>
                  <a:lnTo>
                    <a:pt x="7" y="18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8" y="7"/>
                  </a:lnTo>
                  <a:lnTo>
                    <a:pt x="153" y="4"/>
                  </a:lnTo>
                  <a:lnTo>
                    <a:pt x="159" y="2"/>
                  </a:lnTo>
                  <a:lnTo>
                    <a:pt x="165" y="0"/>
                  </a:lnTo>
                  <a:lnTo>
                    <a:pt x="172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9" y="7"/>
                  </a:lnTo>
                  <a:lnTo>
                    <a:pt x="189" y="7"/>
                  </a:lnTo>
                  <a:lnTo>
                    <a:pt x="194" y="13"/>
                  </a:lnTo>
                  <a:lnTo>
                    <a:pt x="199" y="18"/>
                  </a:lnTo>
                  <a:lnTo>
                    <a:pt x="201" y="24"/>
                  </a:lnTo>
                  <a:lnTo>
                    <a:pt x="202" y="30"/>
                  </a:lnTo>
                  <a:lnTo>
                    <a:pt x="202" y="36"/>
                  </a:lnTo>
                  <a:lnTo>
                    <a:pt x="201" y="43"/>
                  </a:lnTo>
                  <a:lnTo>
                    <a:pt x="199" y="49"/>
                  </a:lnTo>
                  <a:lnTo>
                    <a:pt x="194" y="54"/>
                  </a:lnTo>
                  <a:lnTo>
                    <a:pt x="75" y="204"/>
                  </a:lnTo>
                  <a:lnTo>
                    <a:pt x="194" y="354"/>
                  </a:lnTo>
                  <a:lnTo>
                    <a:pt x="194" y="354"/>
                  </a:lnTo>
                  <a:lnTo>
                    <a:pt x="199" y="359"/>
                  </a:lnTo>
                  <a:lnTo>
                    <a:pt x="201" y="366"/>
                  </a:lnTo>
                  <a:lnTo>
                    <a:pt x="202" y="372"/>
                  </a:lnTo>
                  <a:lnTo>
                    <a:pt x="202" y="378"/>
                  </a:lnTo>
                  <a:lnTo>
                    <a:pt x="201" y="384"/>
                  </a:lnTo>
                  <a:lnTo>
                    <a:pt x="199" y="390"/>
                  </a:lnTo>
                  <a:lnTo>
                    <a:pt x="194" y="396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5" y="404"/>
                  </a:lnTo>
                  <a:lnTo>
                    <a:pt x="180" y="406"/>
                  </a:lnTo>
                  <a:lnTo>
                    <a:pt x="175" y="407"/>
                  </a:lnTo>
                  <a:lnTo>
                    <a:pt x="170" y="408"/>
                  </a:lnTo>
                  <a:lnTo>
                    <a:pt x="170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47">
              <a:extLst>
                <a:ext uri="{FF2B5EF4-FFF2-40B4-BE49-F238E27FC236}">
                  <a16:creationId xmlns:a16="http://schemas.microsoft.com/office/drawing/2014/main" id="{8E420E70-8D23-48E3-AC33-11F513F5E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1028701"/>
              <a:ext cx="74613" cy="14288"/>
            </a:xfrm>
            <a:custGeom>
              <a:avLst/>
              <a:gdLst>
                <a:gd name="T0" fmla="*/ 298 w 331"/>
                <a:gd name="T1" fmla="*/ 66 h 66"/>
                <a:gd name="T2" fmla="*/ 33 w 331"/>
                <a:gd name="T3" fmla="*/ 66 h 66"/>
                <a:gd name="T4" fmla="*/ 33 w 331"/>
                <a:gd name="T5" fmla="*/ 66 h 66"/>
                <a:gd name="T6" fmla="*/ 26 w 331"/>
                <a:gd name="T7" fmla="*/ 65 h 66"/>
                <a:gd name="T8" fmla="*/ 20 w 331"/>
                <a:gd name="T9" fmla="*/ 63 h 66"/>
                <a:gd name="T10" fmla="*/ 14 w 331"/>
                <a:gd name="T11" fmla="*/ 60 h 66"/>
                <a:gd name="T12" fmla="*/ 9 w 331"/>
                <a:gd name="T13" fmla="*/ 56 h 66"/>
                <a:gd name="T14" fmla="*/ 5 w 331"/>
                <a:gd name="T15" fmla="*/ 52 h 66"/>
                <a:gd name="T16" fmla="*/ 2 w 331"/>
                <a:gd name="T17" fmla="*/ 45 h 66"/>
                <a:gd name="T18" fmla="*/ 0 w 331"/>
                <a:gd name="T19" fmla="*/ 39 h 66"/>
                <a:gd name="T20" fmla="*/ 0 w 331"/>
                <a:gd name="T21" fmla="*/ 33 h 66"/>
                <a:gd name="T22" fmla="*/ 0 w 331"/>
                <a:gd name="T23" fmla="*/ 33 h 66"/>
                <a:gd name="T24" fmla="*/ 0 w 331"/>
                <a:gd name="T25" fmla="*/ 26 h 66"/>
                <a:gd name="T26" fmla="*/ 2 w 331"/>
                <a:gd name="T27" fmla="*/ 20 h 66"/>
                <a:gd name="T28" fmla="*/ 5 w 331"/>
                <a:gd name="T29" fmla="*/ 14 h 66"/>
                <a:gd name="T30" fmla="*/ 9 w 331"/>
                <a:gd name="T31" fmla="*/ 9 h 66"/>
                <a:gd name="T32" fmla="*/ 14 w 331"/>
                <a:gd name="T33" fmla="*/ 5 h 66"/>
                <a:gd name="T34" fmla="*/ 20 w 331"/>
                <a:gd name="T35" fmla="*/ 2 h 66"/>
                <a:gd name="T36" fmla="*/ 26 w 331"/>
                <a:gd name="T37" fmla="*/ 1 h 66"/>
                <a:gd name="T38" fmla="*/ 33 w 331"/>
                <a:gd name="T39" fmla="*/ 0 h 66"/>
                <a:gd name="T40" fmla="*/ 298 w 331"/>
                <a:gd name="T41" fmla="*/ 0 h 66"/>
                <a:gd name="T42" fmla="*/ 298 w 331"/>
                <a:gd name="T43" fmla="*/ 0 h 66"/>
                <a:gd name="T44" fmla="*/ 304 w 331"/>
                <a:gd name="T45" fmla="*/ 1 h 66"/>
                <a:gd name="T46" fmla="*/ 310 w 331"/>
                <a:gd name="T47" fmla="*/ 2 h 66"/>
                <a:gd name="T48" fmla="*/ 317 w 331"/>
                <a:gd name="T49" fmla="*/ 5 h 66"/>
                <a:gd name="T50" fmla="*/ 322 w 331"/>
                <a:gd name="T51" fmla="*/ 9 h 66"/>
                <a:gd name="T52" fmla="*/ 326 w 331"/>
                <a:gd name="T53" fmla="*/ 14 h 66"/>
                <a:gd name="T54" fmla="*/ 328 w 331"/>
                <a:gd name="T55" fmla="*/ 20 h 66"/>
                <a:gd name="T56" fmla="*/ 330 w 331"/>
                <a:gd name="T57" fmla="*/ 26 h 66"/>
                <a:gd name="T58" fmla="*/ 331 w 331"/>
                <a:gd name="T59" fmla="*/ 33 h 66"/>
                <a:gd name="T60" fmla="*/ 331 w 331"/>
                <a:gd name="T61" fmla="*/ 33 h 66"/>
                <a:gd name="T62" fmla="*/ 330 w 331"/>
                <a:gd name="T63" fmla="*/ 39 h 66"/>
                <a:gd name="T64" fmla="*/ 328 w 331"/>
                <a:gd name="T65" fmla="*/ 45 h 66"/>
                <a:gd name="T66" fmla="*/ 326 w 331"/>
                <a:gd name="T67" fmla="*/ 52 h 66"/>
                <a:gd name="T68" fmla="*/ 322 w 331"/>
                <a:gd name="T69" fmla="*/ 56 h 66"/>
                <a:gd name="T70" fmla="*/ 317 w 331"/>
                <a:gd name="T71" fmla="*/ 60 h 66"/>
                <a:gd name="T72" fmla="*/ 310 w 331"/>
                <a:gd name="T73" fmla="*/ 63 h 66"/>
                <a:gd name="T74" fmla="*/ 304 w 331"/>
                <a:gd name="T75" fmla="*/ 65 h 66"/>
                <a:gd name="T76" fmla="*/ 298 w 331"/>
                <a:gd name="T77" fmla="*/ 66 h 66"/>
                <a:gd name="T78" fmla="*/ 298 w 331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6">
                  <a:moveTo>
                    <a:pt x="298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2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348">
              <a:extLst>
                <a:ext uri="{FF2B5EF4-FFF2-40B4-BE49-F238E27FC236}">
                  <a16:creationId xmlns:a16="http://schemas.microsoft.com/office/drawing/2014/main" id="{4D30D591-A162-486E-9A3C-F2371BF81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863601"/>
              <a:ext cx="53975" cy="93663"/>
            </a:xfrm>
            <a:custGeom>
              <a:avLst/>
              <a:gdLst>
                <a:gd name="T0" fmla="*/ 94 w 237"/>
                <a:gd name="T1" fmla="*/ 405 h 407"/>
                <a:gd name="T2" fmla="*/ 53 w 237"/>
                <a:gd name="T3" fmla="*/ 387 h 407"/>
                <a:gd name="T4" fmla="*/ 20 w 237"/>
                <a:gd name="T5" fmla="*/ 355 h 407"/>
                <a:gd name="T6" fmla="*/ 2 w 237"/>
                <a:gd name="T7" fmla="*/ 313 h 407"/>
                <a:gd name="T8" fmla="*/ 1 w 237"/>
                <a:gd name="T9" fmla="*/ 283 h 407"/>
                <a:gd name="T10" fmla="*/ 14 w 237"/>
                <a:gd name="T11" fmla="*/ 262 h 407"/>
                <a:gd name="T12" fmla="*/ 33 w 237"/>
                <a:gd name="T13" fmla="*/ 256 h 407"/>
                <a:gd name="T14" fmla="*/ 57 w 237"/>
                <a:gd name="T15" fmla="*/ 266 h 407"/>
                <a:gd name="T16" fmla="*/ 66 w 237"/>
                <a:gd name="T17" fmla="*/ 289 h 407"/>
                <a:gd name="T18" fmla="*/ 75 w 237"/>
                <a:gd name="T19" fmla="*/ 318 h 407"/>
                <a:gd name="T20" fmla="*/ 107 w 237"/>
                <a:gd name="T21" fmla="*/ 340 h 407"/>
                <a:gd name="T22" fmla="*/ 138 w 237"/>
                <a:gd name="T23" fmla="*/ 338 h 407"/>
                <a:gd name="T24" fmla="*/ 166 w 237"/>
                <a:gd name="T25" fmla="*/ 310 h 407"/>
                <a:gd name="T26" fmla="*/ 169 w 237"/>
                <a:gd name="T27" fmla="*/ 279 h 407"/>
                <a:gd name="T28" fmla="*/ 148 w 237"/>
                <a:gd name="T29" fmla="*/ 246 h 407"/>
                <a:gd name="T30" fmla="*/ 118 w 237"/>
                <a:gd name="T31" fmla="*/ 237 h 407"/>
                <a:gd name="T32" fmla="*/ 72 w 237"/>
                <a:gd name="T33" fmla="*/ 228 h 407"/>
                <a:gd name="T34" fmla="*/ 35 w 237"/>
                <a:gd name="T35" fmla="*/ 202 h 407"/>
                <a:gd name="T36" fmla="*/ 9 w 237"/>
                <a:gd name="T37" fmla="*/ 165 h 407"/>
                <a:gd name="T38" fmla="*/ 0 w 237"/>
                <a:gd name="T39" fmla="*/ 118 h 407"/>
                <a:gd name="T40" fmla="*/ 5 w 237"/>
                <a:gd name="T41" fmla="*/ 83 h 407"/>
                <a:gd name="T42" fmla="*/ 27 w 237"/>
                <a:gd name="T43" fmla="*/ 44 h 407"/>
                <a:gd name="T44" fmla="*/ 62 w 237"/>
                <a:gd name="T45" fmla="*/ 15 h 407"/>
                <a:gd name="T46" fmla="*/ 106 w 237"/>
                <a:gd name="T47" fmla="*/ 1 h 407"/>
                <a:gd name="T48" fmla="*/ 142 w 237"/>
                <a:gd name="T49" fmla="*/ 2 h 407"/>
                <a:gd name="T50" fmla="*/ 184 w 237"/>
                <a:gd name="T51" fmla="*/ 21 h 407"/>
                <a:gd name="T52" fmla="*/ 216 w 237"/>
                <a:gd name="T53" fmla="*/ 53 h 407"/>
                <a:gd name="T54" fmla="*/ 234 w 237"/>
                <a:gd name="T55" fmla="*/ 95 h 407"/>
                <a:gd name="T56" fmla="*/ 236 w 237"/>
                <a:gd name="T57" fmla="*/ 126 h 407"/>
                <a:gd name="T58" fmla="*/ 222 w 237"/>
                <a:gd name="T59" fmla="*/ 146 h 407"/>
                <a:gd name="T60" fmla="*/ 204 w 237"/>
                <a:gd name="T61" fmla="*/ 151 h 407"/>
                <a:gd name="T62" fmla="*/ 180 w 237"/>
                <a:gd name="T63" fmla="*/ 142 h 407"/>
                <a:gd name="T64" fmla="*/ 171 w 237"/>
                <a:gd name="T65" fmla="*/ 118 h 407"/>
                <a:gd name="T66" fmla="*/ 161 w 237"/>
                <a:gd name="T67" fmla="*/ 89 h 407"/>
                <a:gd name="T68" fmla="*/ 129 w 237"/>
                <a:gd name="T69" fmla="*/ 68 h 407"/>
                <a:gd name="T70" fmla="*/ 98 w 237"/>
                <a:gd name="T71" fmla="*/ 71 h 407"/>
                <a:gd name="T72" fmla="*/ 70 w 237"/>
                <a:gd name="T73" fmla="*/ 99 h 407"/>
                <a:gd name="T74" fmla="*/ 67 w 237"/>
                <a:gd name="T75" fmla="*/ 130 h 407"/>
                <a:gd name="T76" fmla="*/ 89 w 237"/>
                <a:gd name="T77" fmla="*/ 162 h 407"/>
                <a:gd name="T78" fmla="*/ 118 w 237"/>
                <a:gd name="T79" fmla="*/ 171 h 407"/>
                <a:gd name="T80" fmla="*/ 164 w 237"/>
                <a:gd name="T81" fmla="*/ 180 h 407"/>
                <a:gd name="T82" fmla="*/ 202 w 237"/>
                <a:gd name="T83" fmla="*/ 205 h 407"/>
                <a:gd name="T84" fmla="*/ 227 w 237"/>
                <a:gd name="T85" fmla="*/ 244 h 407"/>
                <a:gd name="T86" fmla="*/ 237 w 237"/>
                <a:gd name="T87" fmla="*/ 289 h 407"/>
                <a:gd name="T88" fmla="*/ 232 w 237"/>
                <a:gd name="T89" fmla="*/ 324 h 407"/>
                <a:gd name="T90" fmla="*/ 210 w 237"/>
                <a:gd name="T91" fmla="*/ 365 h 407"/>
                <a:gd name="T92" fmla="*/ 175 w 237"/>
                <a:gd name="T93" fmla="*/ 394 h 407"/>
                <a:gd name="T94" fmla="*/ 130 w 237"/>
                <a:gd name="T95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" h="407">
                  <a:moveTo>
                    <a:pt x="118" y="407"/>
                  </a:moveTo>
                  <a:lnTo>
                    <a:pt x="118" y="407"/>
                  </a:lnTo>
                  <a:lnTo>
                    <a:pt x="106" y="407"/>
                  </a:lnTo>
                  <a:lnTo>
                    <a:pt x="94" y="405"/>
                  </a:lnTo>
                  <a:lnTo>
                    <a:pt x="84" y="402"/>
                  </a:lnTo>
                  <a:lnTo>
                    <a:pt x="72" y="398"/>
                  </a:lnTo>
                  <a:lnTo>
                    <a:pt x="62" y="394"/>
                  </a:lnTo>
                  <a:lnTo>
                    <a:pt x="53" y="387"/>
                  </a:lnTo>
                  <a:lnTo>
                    <a:pt x="43" y="380"/>
                  </a:lnTo>
                  <a:lnTo>
                    <a:pt x="35" y="373"/>
                  </a:lnTo>
                  <a:lnTo>
                    <a:pt x="27" y="365"/>
                  </a:lnTo>
                  <a:lnTo>
                    <a:pt x="20" y="355"/>
                  </a:lnTo>
                  <a:lnTo>
                    <a:pt x="14" y="346"/>
                  </a:lnTo>
                  <a:lnTo>
                    <a:pt x="9" y="336"/>
                  </a:lnTo>
                  <a:lnTo>
                    <a:pt x="5" y="324"/>
                  </a:lnTo>
                  <a:lnTo>
                    <a:pt x="2" y="313"/>
                  </a:lnTo>
                  <a:lnTo>
                    <a:pt x="1" y="30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83"/>
                  </a:lnTo>
                  <a:lnTo>
                    <a:pt x="3" y="277"/>
                  </a:lnTo>
                  <a:lnTo>
                    <a:pt x="6" y="271"/>
                  </a:lnTo>
                  <a:lnTo>
                    <a:pt x="9" y="266"/>
                  </a:lnTo>
                  <a:lnTo>
                    <a:pt x="14" y="262"/>
                  </a:lnTo>
                  <a:lnTo>
                    <a:pt x="20" y="259"/>
                  </a:lnTo>
                  <a:lnTo>
                    <a:pt x="27" y="257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40" y="257"/>
                  </a:lnTo>
                  <a:lnTo>
                    <a:pt x="46" y="259"/>
                  </a:lnTo>
                  <a:lnTo>
                    <a:pt x="52" y="262"/>
                  </a:lnTo>
                  <a:lnTo>
                    <a:pt x="57" y="266"/>
                  </a:lnTo>
                  <a:lnTo>
                    <a:pt x="61" y="271"/>
                  </a:lnTo>
                  <a:lnTo>
                    <a:pt x="64" y="277"/>
                  </a:lnTo>
                  <a:lnTo>
                    <a:pt x="65" y="283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7" y="299"/>
                  </a:lnTo>
                  <a:lnTo>
                    <a:pt x="70" y="310"/>
                  </a:lnTo>
                  <a:lnTo>
                    <a:pt x="75" y="318"/>
                  </a:lnTo>
                  <a:lnTo>
                    <a:pt x="82" y="326"/>
                  </a:lnTo>
                  <a:lnTo>
                    <a:pt x="89" y="333"/>
                  </a:lnTo>
                  <a:lnTo>
                    <a:pt x="98" y="338"/>
                  </a:lnTo>
                  <a:lnTo>
                    <a:pt x="107" y="340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29" y="340"/>
                  </a:lnTo>
                  <a:lnTo>
                    <a:pt x="138" y="338"/>
                  </a:lnTo>
                  <a:lnTo>
                    <a:pt x="148" y="333"/>
                  </a:lnTo>
                  <a:lnTo>
                    <a:pt x="155" y="326"/>
                  </a:lnTo>
                  <a:lnTo>
                    <a:pt x="161" y="318"/>
                  </a:lnTo>
                  <a:lnTo>
                    <a:pt x="166" y="310"/>
                  </a:lnTo>
                  <a:lnTo>
                    <a:pt x="169" y="29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69" y="279"/>
                  </a:lnTo>
                  <a:lnTo>
                    <a:pt x="166" y="269"/>
                  </a:lnTo>
                  <a:lnTo>
                    <a:pt x="161" y="260"/>
                  </a:lnTo>
                  <a:lnTo>
                    <a:pt x="155" y="253"/>
                  </a:lnTo>
                  <a:lnTo>
                    <a:pt x="148" y="246"/>
                  </a:lnTo>
                  <a:lnTo>
                    <a:pt x="138" y="242"/>
                  </a:lnTo>
                  <a:lnTo>
                    <a:pt x="129" y="238"/>
                  </a:lnTo>
                  <a:lnTo>
                    <a:pt x="118" y="237"/>
                  </a:lnTo>
                  <a:lnTo>
                    <a:pt x="118" y="237"/>
                  </a:lnTo>
                  <a:lnTo>
                    <a:pt x="106" y="236"/>
                  </a:lnTo>
                  <a:lnTo>
                    <a:pt x="94" y="234"/>
                  </a:lnTo>
                  <a:lnTo>
                    <a:pt x="84" y="232"/>
                  </a:lnTo>
                  <a:lnTo>
                    <a:pt x="72" y="228"/>
                  </a:lnTo>
                  <a:lnTo>
                    <a:pt x="62" y="223"/>
                  </a:lnTo>
                  <a:lnTo>
                    <a:pt x="53" y="217"/>
                  </a:lnTo>
                  <a:lnTo>
                    <a:pt x="43" y="210"/>
                  </a:lnTo>
                  <a:lnTo>
                    <a:pt x="35" y="202"/>
                  </a:lnTo>
                  <a:lnTo>
                    <a:pt x="27" y="194"/>
                  </a:lnTo>
                  <a:lnTo>
                    <a:pt x="20" y="185"/>
                  </a:lnTo>
                  <a:lnTo>
                    <a:pt x="14" y="175"/>
                  </a:lnTo>
                  <a:lnTo>
                    <a:pt x="9" y="165"/>
                  </a:lnTo>
                  <a:lnTo>
                    <a:pt x="5" y="154"/>
                  </a:lnTo>
                  <a:lnTo>
                    <a:pt x="2" y="142"/>
                  </a:lnTo>
                  <a:lnTo>
                    <a:pt x="1" y="131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1" y="107"/>
                  </a:lnTo>
                  <a:lnTo>
                    <a:pt x="2" y="95"/>
                  </a:lnTo>
                  <a:lnTo>
                    <a:pt x="5" y="83"/>
                  </a:lnTo>
                  <a:lnTo>
                    <a:pt x="9" y="73"/>
                  </a:lnTo>
                  <a:lnTo>
                    <a:pt x="14" y="62"/>
                  </a:lnTo>
                  <a:lnTo>
                    <a:pt x="20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3" y="27"/>
                  </a:lnTo>
                  <a:lnTo>
                    <a:pt x="53" y="21"/>
                  </a:lnTo>
                  <a:lnTo>
                    <a:pt x="62" y="15"/>
                  </a:lnTo>
                  <a:lnTo>
                    <a:pt x="72" y="10"/>
                  </a:lnTo>
                  <a:lnTo>
                    <a:pt x="84" y="6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6"/>
                  </a:lnTo>
                  <a:lnTo>
                    <a:pt x="164" y="10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7"/>
                  </a:lnTo>
                  <a:lnTo>
                    <a:pt x="202" y="36"/>
                  </a:lnTo>
                  <a:lnTo>
                    <a:pt x="210" y="44"/>
                  </a:lnTo>
                  <a:lnTo>
                    <a:pt x="216" y="53"/>
                  </a:lnTo>
                  <a:lnTo>
                    <a:pt x="222" y="62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4" y="95"/>
                  </a:lnTo>
                  <a:lnTo>
                    <a:pt x="236" y="107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26"/>
                  </a:lnTo>
                  <a:lnTo>
                    <a:pt x="234" y="132"/>
                  </a:lnTo>
                  <a:lnTo>
                    <a:pt x="231" y="137"/>
                  </a:lnTo>
                  <a:lnTo>
                    <a:pt x="226" y="142"/>
                  </a:lnTo>
                  <a:lnTo>
                    <a:pt x="222" y="146"/>
                  </a:lnTo>
                  <a:lnTo>
                    <a:pt x="216" y="149"/>
                  </a:lnTo>
                  <a:lnTo>
                    <a:pt x="210" y="151"/>
                  </a:lnTo>
                  <a:lnTo>
                    <a:pt x="204" y="151"/>
                  </a:lnTo>
                  <a:lnTo>
                    <a:pt x="204" y="151"/>
                  </a:lnTo>
                  <a:lnTo>
                    <a:pt x="196" y="151"/>
                  </a:lnTo>
                  <a:lnTo>
                    <a:pt x="190" y="149"/>
                  </a:lnTo>
                  <a:lnTo>
                    <a:pt x="185" y="146"/>
                  </a:lnTo>
                  <a:lnTo>
                    <a:pt x="180" y="142"/>
                  </a:lnTo>
                  <a:lnTo>
                    <a:pt x="176" y="137"/>
                  </a:lnTo>
                  <a:lnTo>
                    <a:pt x="173" y="132"/>
                  </a:lnTo>
                  <a:lnTo>
                    <a:pt x="171" y="126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69" y="108"/>
                  </a:lnTo>
                  <a:lnTo>
                    <a:pt x="166" y="99"/>
                  </a:lnTo>
                  <a:lnTo>
                    <a:pt x="161" y="89"/>
                  </a:lnTo>
                  <a:lnTo>
                    <a:pt x="155" y="82"/>
                  </a:lnTo>
                  <a:lnTo>
                    <a:pt x="148" y="76"/>
                  </a:lnTo>
                  <a:lnTo>
                    <a:pt x="138" y="71"/>
                  </a:lnTo>
                  <a:lnTo>
                    <a:pt x="129" y="68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07" y="68"/>
                  </a:lnTo>
                  <a:lnTo>
                    <a:pt x="98" y="71"/>
                  </a:lnTo>
                  <a:lnTo>
                    <a:pt x="89" y="76"/>
                  </a:lnTo>
                  <a:lnTo>
                    <a:pt x="82" y="82"/>
                  </a:lnTo>
                  <a:lnTo>
                    <a:pt x="75" y="89"/>
                  </a:lnTo>
                  <a:lnTo>
                    <a:pt x="70" y="99"/>
                  </a:lnTo>
                  <a:lnTo>
                    <a:pt x="67" y="108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7" y="130"/>
                  </a:lnTo>
                  <a:lnTo>
                    <a:pt x="70" y="139"/>
                  </a:lnTo>
                  <a:lnTo>
                    <a:pt x="75" y="148"/>
                  </a:lnTo>
                  <a:lnTo>
                    <a:pt x="82" y="156"/>
                  </a:lnTo>
                  <a:lnTo>
                    <a:pt x="89" y="162"/>
                  </a:lnTo>
                  <a:lnTo>
                    <a:pt x="98" y="167"/>
                  </a:lnTo>
                  <a:lnTo>
                    <a:pt x="10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30" y="171"/>
                  </a:lnTo>
                  <a:lnTo>
                    <a:pt x="142" y="173"/>
                  </a:lnTo>
                  <a:lnTo>
                    <a:pt x="153" y="176"/>
                  </a:lnTo>
                  <a:lnTo>
                    <a:pt x="164" y="180"/>
                  </a:lnTo>
                  <a:lnTo>
                    <a:pt x="175" y="186"/>
                  </a:lnTo>
                  <a:lnTo>
                    <a:pt x="184" y="191"/>
                  </a:lnTo>
                  <a:lnTo>
                    <a:pt x="193" y="198"/>
                  </a:lnTo>
                  <a:lnTo>
                    <a:pt x="202" y="205"/>
                  </a:lnTo>
                  <a:lnTo>
                    <a:pt x="210" y="214"/>
                  </a:lnTo>
                  <a:lnTo>
                    <a:pt x="216" y="223"/>
                  </a:lnTo>
                  <a:lnTo>
                    <a:pt x="222" y="233"/>
                  </a:lnTo>
                  <a:lnTo>
                    <a:pt x="227" y="244"/>
                  </a:lnTo>
                  <a:lnTo>
                    <a:pt x="232" y="254"/>
                  </a:lnTo>
                  <a:lnTo>
                    <a:pt x="234" y="265"/>
                  </a:lnTo>
                  <a:lnTo>
                    <a:pt x="236" y="277"/>
                  </a:lnTo>
                  <a:lnTo>
                    <a:pt x="237" y="289"/>
                  </a:lnTo>
                  <a:lnTo>
                    <a:pt x="237" y="289"/>
                  </a:lnTo>
                  <a:lnTo>
                    <a:pt x="236" y="302"/>
                  </a:lnTo>
                  <a:lnTo>
                    <a:pt x="234" y="313"/>
                  </a:lnTo>
                  <a:lnTo>
                    <a:pt x="232" y="324"/>
                  </a:lnTo>
                  <a:lnTo>
                    <a:pt x="227" y="336"/>
                  </a:lnTo>
                  <a:lnTo>
                    <a:pt x="222" y="346"/>
                  </a:lnTo>
                  <a:lnTo>
                    <a:pt x="216" y="355"/>
                  </a:lnTo>
                  <a:lnTo>
                    <a:pt x="210" y="365"/>
                  </a:lnTo>
                  <a:lnTo>
                    <a:pt x="202" y="373"/>
                  </a:lnTo>
                  <a:lnTo>
                    <a:pt x="193" y="380"/>
                  </a:lnTo>
                  <a:lnTo>
                    <a:pt x="184" y="387"/>
                  </a:lnTo>
                  <a:lnTo>
                    <a:pt x="175" y="394"/>
                  </a:lnTo>
                  <a:lnTo>
                    <a:pt x="164" y="398"/>
                  </a:lnTo>
                  <a:lnTo>
                    <a:pt x="153" y="402"/>
                  </a:lnTo>
                  <a:lnTo>
                    <a:pt x="142" y="405"/>
                  </a:lnTo>
                  <a:lnTo>
                    <a:pt x="130" y="407"/>
                  </a:lnTo>
                  <a:lnTo>
                    <a:pt x="118" y="407"/>
                  </a:lnTo>
                  <a:lnTo>
                    <a:pt x="118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349">
              <a:extLst>
                <a:ext uri="{FF2B5EF4-FFF2-40B4-BE49-F238E27FC236}">
                  <a16:creationId xmlns:a16="http://schemas.microsoft.com/office/drawing/2014/main" id="{388327C1-156F-477E-858C-4033941E9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849313"/>
              <a:ext cx="14288" cy="30163"/>
            </a:xfrm>
            <a:custGeom>
              <a:avLst/>
              <a:gdLst>
                <a:gd name="T0" fmla="*/ 33 w 66"/>
                <a:gd name="T1" fmla="*/ 136 h 136"/>
                <a:gd name="T2" fmla="*/ 33 w 66"/>
                <a:gd name="T3" fmla="*/ 136 h 136"/>
                <a:gd name="T4" fmla="*/ 26 w 66"/>
                <a:gd name="T5" fmla="*/ 135 h 136"/>
                <a:gd name="T6" fmla="*/ 20 w 66"/>
                <a:gd name="T7" fmla="*/ 132 h 136"/>
                <a:gd name="T8" fmla="*/ 14 w 66"/>
                <a:gd name="T9" fmla="*/ 129 h 136"/>
                <a:gd name="T10" fmla="*/ 9 w 66"/>
                <a:gd name="T11" fmla="*/ 125 h 136"/>
                <a:gd name="T12" fmla="*/ 5 w 66"/>
                <a:gd name="T13" fmla="*/ 121 h 136"/>
                <a:gd name="T14" fmla="*/ 3 w 66"/>
                <a:gd name="T15" fmla="*/ 115 h 136"/>
                <a:gd name="T16" fmla="*/ 1 w 66"/>
                <a:gd name="T17" fmla="*/ 109 h 136"/>
                <a:gd name="T18" fmla="*/ 0 w 66"/>
                <a:gd name="T19" fmla="*/ 102 h 136"/>
                <a:gd name="T20" fmla="*/ 0 w 66"/>
                <a:gd name="T21" fmla="*/ 33 h 136"/>
                <a:gd name="T22" fmla="*/ 0 w 66"/>
                <a:gd name="T23" fmla="*/ 33 h 136"/>
                <a:gd name="T24" fmla="*/ 1 w 66"/>
                <a:gd name="T25" fmla="*/ 27 h 136"/>
                <a:gd name="T26" fmla="*/ 3 w 66"/>
                <a:gd name="T27" fmla="*/ 21 h 136"/>
                <a:gd name="T28" fmla="*/ 5 w 66"/>
                <a:gd name="T29" fmla="*/ 14 h 136"/>
                <a:gd name="T30" fmla="*/ 9 w 66"/>
                <a:gd name="T31" fmla="*/ 9 h 136"/>
                <a:gd name="T32" fmla="*/ 14 w 66"/>
                <a:gd name="T33" fmla="*/ 6 h 136"/>
                <a:gd name="T34" fmla="*/ 20 w 66"/>
                <a:gd name="T35" fmla="*/ 3 h 136"/>
                <a:gd name="T36" fmla="*/ 26 w 66"/>
                <a:gd name="T37" fmla="*/ 1 h 136"/>
                <a:gd name="T38" fmla="*/ 33 w 66"/>
                <a:gd name="T39" fmla="*/ 0 h 136"/>
                <a:gd name="T40" fmla="*/ 33 w 66"/>
                <a:gd name="T41" fmla="*/ 0 h 136"/>
                <a:gd name="T42" fmla="*/ 39 w 66"/>
                <a:gd name="T43" fmla="*/ 1 h 136"/>
                <a:gd name="T44" fmla="*/ 45 w 66"/>
                <a:gd name="T45" fmla="*/ 3 h 136"/>
                <a:gd name="T46" fmla="*/ 51 w 66"/>
                <a:gd name="T47" fmla="*/ 6 h 136"/>
                <a:gd name="T48" fmla="*/ 56 w 66"/>
                <a:gd name="T49" fmla="*/ 9 h 136"/>
                <a:gd name="T50" fmla="*/ 60 w 66"/>
                <a:gd name="T51" fmla="*/ 14 h 136"/>
                <a:gd name="T52" fmla="*/ 63 w 66"/>
                <a:gd name="T53" fmla="*/ 21 h 136"/>
                <a:gd name="T54" fmla="*/ 65 w 66"/>
                <a:gd name="T55" fmla="*/ 27 h 136"/>
                <a:gd name="T56" fmla="*/ 66 w 66"/>
                <a:gd name="T57" fmla="*/ 33 h 136"/>
                <a:gd name="T58" fmla="*/ 66 w 66"/>
                <a:gd name="T59" fmla="*/ 102 h 136"/>
                <a:gd name="T60" fmla="*/ 66 w 66"/>
                <a:gd name="T61" fmla="*/ 102 h 136"/>
                <a:gd name="T62" fmla="*/ 65 w 66"/>
                <a:gd name="T63" fmla="*/ 109 h 136"/>
                <a:gd name="T64" fmla="*/ 63 w 66"/>
                <a:gd name="T65" fmla="*/ 115 h 136"/>
                <a:gd name="T66" fmla="*/ 60 w 66"/>
                <a:gd name="T67" fmla="*/ 121 h 136"/>
                <a:gd name="T68" fmla="*/ 56 w 66"/>
                <a:gd name="T69" fmla="*/ 125 h 136"/>
                <a:gd name="T70" fmla="*/ 51 w 66"/>
                <a:gd name="T71" fmla="*/ 129 h 136"/>
                <a:gd name="T72" fmla="*/ 45 w 66"/>
                <a:gd name="T73" fmla="*/ 132 h 136"/>
                <a:gd name="T74" fmla="*/ 39 w 66"/>
                <a:gd name="T75" fmla="*/ 135 h 136"/>
                <a:gd name="T76" fmla="*/ 33 w 66"/>
                <a:gd name="T77" fmla="*/ 136 h 136"/>
                <a:gd name="T78" fmla="*/ 33 w 6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6">
                  <a:moveTo>
                    <a:pt x="33" y="136"/>
                  </a:moveTo>
                  <a:lnTo>
                    <a:pt x="33" y="136"/>
                  </a:lnTo>
                  <a:lnTo>
                    <a:pt x="26" y="135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1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1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5"/>
                  </a:lnTo>
                  <a:lnTo>
                    <a:pt x="33" y="136"/>
                  </a:lnTo>
                  <a:lnTo>
                    <a:pt x="33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50">
              <a:extLst>
                <a:ext uri="{FF2B5EF4-FFF2-40B4-BE49-F238E27FC236}">
                  <a16:creationId xmlns:a16="http://schemas.microsoft.com/office/drawing/2014/main" id="{49E92AC4-FD78-44EA-94A2-4F4B86759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941388"/>
              <a:ext cx="14288" cy="31750"/>
            </a:xfrm>
            <a:custGeom>
              <a:avLst/>
              <a:gdLst>
                <a:gd name="T0" fmla="*/ 33 w 66"/>
                <a:gd name="T1" fmla="*/ 135 h 135"/>
                <a:gd name="T2" fmla="*/ 33 w 66"/>
                <a:gd name="T3" fmla="*/ 135 h 135"/>
                <a:gd name="T4" fmla="*/ 26 w 66"/>
                <a:gd name="T5" fmla="*/ 133 h 135"/>
                <a:gd name="T6" fmla="*/ 20 w 66"/>
                <a:gd name="T7" fmla="*/ 132 h 135"/>
                <a:gd name="T8" fmla="*/ 14 w 66"/>
                <a:gd name="T9" fmla="*/ 129 h 135"/>
                <a:gd name="T10" fmla="*/ 9 w 66"/>
                <a:gd name="T11" fmla="*/ 125 h 135"/>
                <a:gd name="T12" fmla="*/ 5 w 66"/>
                <a:gd name="T13" fmla="*/ 120 h 135"/>
                <a:gd name="T14" fmla="*/ 3 w 66"/>
                <a:gd name="T15" fmla="*/ 115 h 135"/>
                <a:gd name="T16" fmla="*/ 1 w 66"/>
                <a:gd name="T17" fmla="*/ 109 h 135"/>
                <a:gd name="T18" fmla="*/ 0 w 66"/>
                <a:gd name="T19" fmla="*/ 101 h 135"/>
                <a:gd name="T20" fmla="*/ 0 w 66"/>
                <a:gd name="T21" fmla="*/ 32 h 135"/>
                <a:gd name="T22" fmla="*/ 0 w 66"/>
                <a:gd name="T23" fmla="*/ 32 h 135"/>
                <a:gd name="T24" fmla="*/ 1 w 66"/>
                <a:gd name="T25" fmla="*/ 26 h 135"/>
                <a:gd name="T26" fmla="*/ 3 w 66"/>
                <a:gd name="T27" fmla="*/ 20 h 135"/>
                <a:gd name="T28" fmla="*/ 5 w 66"/>
                <a:gd name="T29" fmla="*/ 14 h 135"/>
                <a:gd name="T30" fmla="*/ 9 w 66"/>
                <a:gd name="T31" fmla="*/ 9 h 135"/>
                <a:gd name="T32" fmla="*/ 14 w 66"/>
                <a:gd name="T33" fmla="*/ 5 h 135"/>
                <a:gd name="T34" fmla="*/ 20 w 66"/>
                <a:gd name="T35" fmla="*/ 2 h 135"/>
                <a:gd name="T36" fmla="*/ 26 w 66"/>
                <a:gd name="T37" fmla="*/ 0 h 135"/>
                <a:gd name="T38" fmla="*/ 33 w 66"/>
                <a:gd name="T39" fmla="*/ 0 h 135"/>
                <a:gd name="T40" fmla="*/ 33 w 66"/>
                <a:gd name="T41" fmla="*/ 0 h 135"/>
                <a:gd name="T42" fmla="*/ 39 w 66"/>
                <a:gd name="T43" fmla="*/ 0 h 135"/>
                <a:gd name="T44" fmla="*/ 45 w 66"/>
                <a:gd name="T45" fmla="*/ 2 h 135"/>
                <a:gd name="T46" fmla="*/ 51 w 66"/>
                <a:gd name="T47" fmla="*/ 5 h 135"/>
                <a:gd name="T48" fmla="*/ 56 w 66"/>
                <a:gd name="T49" fmla="*/ 9 h 135"/>
                <a:gd name="T50" fmla="*/ 60 w 66"/>
                <a:gd name="T51" fmla="*/ 14 h 135"/>
                <a:gd name="T52" fmla="*/ 63 w 66"/>
                <a:gd name="T53" fmla="*/ 20 h 135"/>
                <a:gd name="T54" fmla="*/ 65 w 66"/>
                <a:gd name="T55" fmla="*/ 26 h 135"/>
                <a:gd name="T56" fmla="*/ 66 w 66"/>
                <a:gd name="T57" fmla="*/ 32 h 135"/>
                <a:gd name="T58" fmla="*/ 66 w 66"/>
                <a:gd name="T59" fmla="*/ 101 h 135"/>
                <a:gd name="T60" fmla="*/ 66 w 66"/>
                <a:gd name="T61" fmla="*/ 101 h 135"/>
                <a:gd name="T62" fmla="*/ 65 w 66"/>
                <a:gd name="T63" fmla="*/ 109 h 135"/>
                <a:gd name="T64" fmla="*/ 63 w 66"/>
                <a:gd name="T65" fmla="*/ 115 h 135"/>
                <a:gd name="T66" fmla="*/ 60 w 66"/>
                <a:gd name="T67" fmla="*/ 120 h 135"/>
                <a:gd name="T68" fmla="*/ 56 w 66"/>
                <a:gd name="T69" fmla="*/ 125 h 135"/>
                <a:gd name="T70" fmla="*/ 51 w 66"/>
                <a:gd name="T71" fmla="*/ 129 h 135"/>
                <a:gd name="T72" fmla="*/ 45 w 66"/>
                <a:gd name="T73" fmla="*/ 132 h 135"/>
                <a:gd name="T74" fmla="*/ 39 w 66"/>
                <a:gd name="T75" fmla="*/ 133 h 135"/>
                <a:gd name="T76" fmla="*/ 33 w 66"/>
                <a:gd name="T77" fmla="*/ 135 h 135"/>
                <a:gd name="T78" fmla="*/ 33 w 66"/>
                <a:gd name="T7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5">
                  <a:moveTo>
                    <a:pt x="33" y="135"/>
                  </a:moveTo>
                  <a:lnTo>
                    <a:pt x="33" y="135"/>
                  </a:lnTo>
                  <a:lnTo>
                    <a:pt x="26" y="133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0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2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0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3"/>
                  </a:lnTo>
                  <a:lnTo>
                    <a:pt x="33" y="135"/>
                  </a:lnTo>
                  <a:lnTo>
                    <a:pt x="3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51">
              <a:extLst>
                <a:ext uri="{FF2B5EF4-FFF2-40B4-BE49-F238E27FC236}">
                  <a16:creationId xmlns:a16="http://schemas.microsoft.com/office/drawing/2014/main" id="{55915A0A-0E3A-40B9-ADA0-87FF3CBAA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1 w 396"/>
                <a:gd name="T5" fmla="*/ 352 h 398"/>
                <a:gd name="T6" fmla="*/ 33 w 396"/>
                <a:gd name="T7" fmla="*/ 310 h 398"/>
                <a:gd name="T8" fmla="*/ 8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8 w 396"/>
                <a:gd name="T23" fmla="*/ 0 h 398"/>
                <a:gd name="T24" fmla="*/ 257 w 396"/>
                <a:gd name="T25" fmla="*/ 10 h 398"/>
                <a:gd name="T26" fmla="*/ 308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8 w 396"/>
                <a:gd name="T41" fmla="*/ 364 h 398"/>
                <a:gd name="T42" fmla="*/ 257 w 396"/>
                <a:gd name="T43" fmla="*/ 388 h 398"/>
                <a:gd name="T44" fmla="*/ 198 w 396"/>
                <a:gd name="T45" fmla="*/ 398 h 398"/>
                <a:gd name="T46" fmla="*/ 198 w 396"/>
                <a:gd name="T47" fmla="*/ 66 h 398"/>
                <a:gd name="T48" fmla="*/ 158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6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6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8 w 396"/>
                <a:gd name="T67" fmla="*/ 325 h 398"/>
                <a:gd name="T68" fmla="*/ 198 w 396"/>
                <a:gd name="T69" fmla="*/ 331 h 398"/>
                <a:gd name="T70" fmla="*/ 224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4 w 396"/>
                <a:gd name="T83" fmla="*/ 160 h 398"/>
                <a:gd name="T84" fmla="*/ 307 w 396"/>
                <a:gd name="T85" fmla="*/ 125 h 398"/>
                <a:gd name="T86" fmla="*/ 282 w 396"/>
                <a:gd name="T87" fmla="*/ 96 h 398"/>
                <a:gd name="T88" fmla="*/ 249 w 396"/>
                <a:gd name="T89" fmla="*/ 77 h 398"/>
                <a:gd name="T90" fmla="*/ 211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8" y="398"/>
                  </a:moveTo>
                  <a:lnTo>
                    <a:pt x="198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1" y="352"/>
                  </a:lnTo>
                  <a:lnTo>
                    <a:pt x="58" y="340"/>
                  </a:lnTo>
                  <a:lnTo>
                    <a:pt x="44" y="325"/>
                  </a:lnTo>
                  <a:lnTo>
                    <a:pt x="33" y="310"/>
                  </a:lnTo>
                  <a:lnTo>
                    <a:pt x="24" y="293"/>
                  </a:lnTo>
                  <a:lnTo>
                    <a:pt x="15" y="277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39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2" y="88"/>
                  </a:lnTo>
                  <a:lnTo>
                    <a:pt x="372" y="105"/>
                  </a:lnTo>
                  <a:lnTo>
                    <a:pt x="381" y="122"/>
                  </a:lnTo>
                  <a:lnTo>
                    <a:pt x="387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7" y="258"/>
                  </a:lnTo>
                  <a:lnTo>
                    <a:pt x="381" y="277"/>
                  </a:lnTo>
                  <a:lnTo>
                    <a:pt x="372" y="293"/>
                  </a:lnTo>
                  <a:lnTo>
                    <a:pt x="362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8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8" y="398"/>
                  </a:lnTo>
                  <a:lnTo>
                    <a:pt x="198" y="398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4" y="68"/>
                  </a:lnTo>
                  <a:lnTo>
                    <a:pt x="172" y="70"/>
                  </a:lnTo>
                  <a:lnTo>
                    <a:pt x="158" y="73"/>
                  </a:lnTo>
                  <a:lnTo>
                    <a:pt x="147" y="77"/>
                  </a:lnTo>
                  <a:lnTo>
                    <a:pt x="134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4" y="106"/>
                  </a:lnTo>
                  <a:lnTo>
                    <a:pt x="96" y="115"/>
                  </a:lnTo>
                  <a:lnTo>
                    <a:pt x="88" y="125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1" y="238"/>
                  </a:lnTo>
                  <a:lnTo>
                    <a:pt x="76" y="251"/>
                  </a:lnTo>
                  <a:lnTo>
                    <a:pt x="82" y="262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4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4" y="315"/>
                  </a:lnTo>
                  <a:lnTo>
                    <a:pt x="147" y="321"/>
                  </a:lnTo>
                  <a:lnTo>
                    <a:pt x="158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1" y="330"/>
                  </a:lnTo>
                  <a:lnTo>
                    <a:pt x="224" y="328"/>
                  </a:lnTo>
                  <a:lnTo>
                    <a:pt x="237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2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7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4" y="238"/>
                  </a:lnTo>
                  <a:lnTo>
                    <a:pt x="328" y="226"/>
                  </a:lnTo>
                  <a:lnTo>
                    <a:pt x="329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29" y="186"/>
                  </a:lnTo>
                  <a:lnTo>
                    <a:pt x="328" y="172"/>
                  </a:lnTo>
                  <a:lnTo>
                    <a:pt x="324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7" y="73"/>
                  </a:lnTo>
                  <a:lnTo>
                    <a:pt x="224" y="70"/>
                  </a:lnTo>
                  <a:lnTo>
                    <a:pt x="211" y="68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52">
              <a:extLst>
                <a:ext uri="{FF2B5EF4-FFF2-40B4-BE49-F238E27FC236}">
                  <a16:creationId xmlns:a16="http://schemas.microsoft.com/office/drawing/2014/main" id="{230ECA81-A75C-4391-BA73-59476AA53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0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8 w 396"/>
                <a:gd name="T15" fmla="*/ 139 h 661"/>
                <a:gd name="T16" fmla="*/ 24 w 396"/>
                <a:gd name="T17" fmla="*/ 103 h 661"/>
                <a:gd name="T18" fmla="*/ 44 w 396"/>
                <a:gd name="T19" fmla="*/ 72 h 661"/>
                <a:gd name="T20" fmla="*/ 71 w 396"/>
                <a:gd name="T21" fmla="*/ 46 h 661"/>
                <a:gd name="T22" fmla="*/ 103 w 396"/>
                <a:gd name="T23" fmla="*/ 24 h 661"/>
                <a:gd name="T24" fmla="*/ 139 w 396"/>
                <a:gd name="T25" fmla="*/ 8 h 661"/>
                <a:gd name="T26" fmla="*/ 178 w 396"/>
                <a:gd name="T27" fmla="*/ 1 h 661"/>
                <a:gd name="T28" fmla="*/ 198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8 w 396"/>
                <a:gd name="T35" fmla="*/ 33 h 661"/>
                <a:gd name="T36" fmla="*/ 338 w 396"/>
                <a:gd name="T37" fmla="*/ 58 h 661"/>
                <a:gd name="T38" fmla="*/ 362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29 w 396"/>
                <a:gd name="T61" fmla="*/ 184 h 661"/>
                <a:gd name="T62" fmla="*/ 324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2 w 396"/>
                <a:gd name="T69" fmla="*/ 96 h 661"/>
                <a:gd name="T70" fmla="*/ 261 w 396"/>
                <a:gd name="T71" fmla="*/ 82 h 661"/>
                <a:gd name="T72" fmla="*/ 237 w 396"/>
                <a:gd name="T73" fmla="*/ 71 h 661"/>
                <a:gd name="T74" fmla="*/ 211 w 396"/>
                <a:gd name="T75" fmla="*/ 66 h 661"/>
                <a:gd name="T76" fmla="*/ 198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4 w 396"/>
                <a:gd name="T85" fmla="*/ 105 h 661"/>
                <a:gd name="T86" fmla="*/ 88 w 396"/>
                <a:gd name="T87" fmla="*/ 124 h 661"/>
                <a:gd name="T88" fmla="*/ 76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0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8" y="139"/>
                  </a:lnTo>
                  <a:lnTo>
                    <a:pt x="15" y="121"/>
                  </a:lnTo>
                  <a:lnTo>
                    <a:pt x="24" y="103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8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2" y="87"/>
                  </a:lnTo>
                  <a:lnTo>
                    <a:pt x="372" y="103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5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4"/>
                  </a:lnTo>
                  <a:lnTo>
                    <a:pt x="328" y="172"/>
                  </a:lnTo>
                  <a:lnTo>
                    <a:pt x="324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7" y="71"/>
                  </a:lnTo>
                  <a:lnTo>
                    <a:pt x="224" y="68"/>
                  </a:lnTo>
                  <a:lnTo>
                    <a:pt x="211" y="66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84" y="66"/>
                  </a:lnTo>
                  <a:lnTo>
                    <a:pt x="172" y="68"/>
                  </a:lnTo>
                  <a:lnTo>
                    <a:pt x="158" y="71"/>
                  </a:lnTo>
                  <a:lnTo>
                    <a:pt x="147" y="77"/>
                  </a:lnTo>
                  <a:lnTo>
                    <a:pt x="134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4" y="105"/>
                  </a:lnTo>
                  <a:lnTo>
                    <a:pt x="96" y="114"/>
                  </a:lnTo>
                  <a:lnTo>
                    <a:pt x="88" y="124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53">
              <a:extLst>
                <a:ext uri="{FF2B5EF4-FFF2-40B4-BE49-F238E27FC236}">
                  <a16:creationId xmlns:a16="http://schemas.microsoft.com/office/drawing/2014/main" id="{6D43341A-7B9B-4E07-8577-ABA95E0AF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2 w 396"/>
                <a:gd name="T5" fmla="*/ 352 h 398"/>
                <a:gd name="T6" fmla="*/ 34 w 396"/>
                <a:gd name="T7" fmla="*/ 310 h 398"/>
                <a:gd name="T8" fmla="*/ 9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9 w 396"/>
                <a:gd name="T23" fmla="*/ 0 h 398"/>
                <a:gd name="T24" fmla="*/ 258 w 396"/>
                <a:gd name="T25" fmla="*/ 10 h 398"/>
                <a:gd name="T26" fmla="*/ 309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9 w 396"/>
                <a:gd name="T41" fmla="*/ 364 h 398"/>
                <a:gd name="T42" fmla="*/ 258 w 396"/>
                <a:gd name="T43" fmla="*/ 388 h 398"/>
                <a:gd name="T44" fmla="*/ 199 w 396"/>
                <a:gd name="T45" fmla="*/ 398 h 398"/>
                <a:gd name="T46" fmla="*/ 199 w 396"/>
                <a:gd name="T47" fmla="*/ 66 h 398"/>
                <a:gd name="T48" fmla="*/ 159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7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7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9 w 396"/>
                <a:gd name="T67" fmla="*/ 325 h 398"/>
                <a:gd name="T68" fmla="*/ 199 w 396"/>
                <a:gd name="T69" fmla="*/ 331 h 398"/>
                <a:gd name="T70" fmla="*/ 225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5 w 396"/>
                <a:gd name="T83" fmla="*/ 160 h 398"/>
                <a:gd name="T84" fmla="*/ 308 w 396"/>
                <a:gd name="T85" fmla="*/ 125 h 398"/>
                <a:gd name="T86" fmla="*/ 283 w 396"/>
                <a:gd name="T87" fmla="*/ 96 h 398"/>
                <a:gd name="T88" fmla="*/ 249 w 396"/>
                <a:gd name="T89" fmla="*/ 77 h 398"/>
                <a:gd name="T90" fmla="*/ 212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9" y="398"/>
                  </a:moveTo>
                  <a:lnTo>
                    <a:pt x="199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2" y="352"/>
                  </a:lnTo>
                  <a:lnTo>
                    <a:pt x="58" y="340"/>
                  </a:lnTo>
                  <a:lnTo>
                    <a:pt x="46" y="325"/>
                  </a:lnTo>
                  <a:lnTo>
                    <a:pt x="34" y="310"/>
                  </a:lnTo>
                  <a:lnTo>
                    <a:pt x="24" y="293"/>
                  </a:lnTo>
                  <a:lnTo>
                    <a:pt x="16" y="277"/>
                  </a:lnTo>
                  <a:lnTo>
                    <a:pt x="9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9" y="140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4" y="88"/>
                  </a:lnTo>
                  <a:lnTo>
                    <a:pt x="46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5"/>
                  </a:lnTo>
                  <a:lnTo>
                    <a:pt x="381" y="122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7"/>
                  </a:lnTo>
                  <a:lnTo>
                    <a:pt x="373" y="293"/>
                  </a:lnTo>
                  <a:lnTo>
                    <a:pt x="363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9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9" y="398"/>
                  </a:lnTo>
                  <a:lnTo>
                    <a:pt x="199" y="398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8"/>
                  </a:lnTo>
                  <a:lnTo>
                    <a:pt x="172" y="70"/>
                  </a:lnTo>
                  <a:lnTo>
                    <a:pt x="159" y="73"/>
                  </a:lnTo>
                  <a:lnTo>
                    <a:pt x="147" y="77"/>
                  </a:lnTo>
                  <a:lnTo>
                    <a:pt x="136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6"/>
                  </a:lnTo>
                  <a:lnTo>
                    <a:pt x="96" y="115"/>
                  </a:lnTo>
                  <a:lnTo>
                    <a:pt x="89" y="125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2" y="238"/>
                  </a:lnTo>
                  <a:lnTo>
                    <a:pt x="77" y="251"/>
                  </a:lnTo>
                  <a:lnTo>
                    <a:pt x="82" y="262"/>
                  </a:lnTo>
                  <a:lnTo>
                    <a:pt x="89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3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8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5" y="238"/>
                  </a:lnTo>
                  <a:lnTo>
                    <a:pt x="328" y="226"/>
                  </a:lnTo>
                  <a:lnTo>
                    <a:pt x="330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30" y="186"/>
                  </a:lnTo>
                  <a:lnTo>
                    <a:pt x="328" y="172"/>
                  </a:lnTo>
                  <a:lnTo>
                    <a:pt x="325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3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8" y="73"/>
                  </a:lnTo>
                  <a:lnTo>
                    <a:pt x="225" y="70"/>
                  </a:lnTo>
                  <a:lnTo>
                    <a:pt x="212" y="68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54">
              <a:extLst>
                <a:ext uri="{FF2B5EF4-FFF2-40B4-BE49-F238E27FC236}">
                  <a16:creationId xmlns:a16="http://schemas.microsoft.com/office/drawing/2014/main" id="{AEE18EAC-2970-463D-AB49-94CF86444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1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9 w 396"/>
                <a:gd name="T15" fmla="*/ 139 h 661"/>
                <a:gd name="T16" fmla="*/ 24 w 396"/>
                <a:gd name="T17" fmla="*/ 103 h 661"/>
                <a:gd name="T18" fmla="*/ 46 w 396"/>
                <a:gd name="T19" fmla="*/ 72 h 661"/>
                <a:gd name="T20" fmla="*/ 72 w 396"/>
                <a:gd name="T21" fmla="*/ 46 h 661"/>
                <a:gd name="T22" fmla="*/ 103 w 396"/>
                <a:gd name="T23" fmla="*/ 24 h 661"/>
                <a:gd name="T24" fmla="*/ 140 w 396"/>
                <a:gd name="T25" fmla="*/ 8 h 661"/>
                <a:gd name="T26" fmla="*/ 178 w 396"/>
                <a:gd name="T27" fmla="*/ 1 h 661"/>
                <a:gd name="T28" fmla="*/ 199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9 w 396"/>
                <a:gd name="T35" fmla="*/ 33 h 661"/>
                <a:gd name="T36" fmla="*/ 338 w 396"/>
                <a:gd name="T37" fmla="*/ 58 h 661"/>
                <a:gd name="T38" fmla="*/ 363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30 w 396"/>
                <a:gd name="T61" fmla="*/ 184 h 661"/>
                <a:gd name="T62" fmla="*/ 325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3 w 396"/>
                <a:gd name="T69" fmla="*/ 96 h 661"/>
                <a:gd name="T70" fmla="*/ 261 w 396"/>
                <a:gd name="T71" fmla="*/ 82 h 661"/>
                <a:gd name="T72" fmla="*/ 238 w 396"/>
                <a:gd name="T73" fmla="*/ 71 h 661"/>
                <a:gd name="T74" fmla="*/ 212 w 396"/>
                <a:gd name="T75" fmla="*/ 66 h 661"/>
                <a:gd name="T76" fmla="*/ 199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5 w 396"/>
                <a:gd name="T85" fmla="*/ 105 h 661"/>
                <a:gd name="T86" fmla="*/ 89 w 396"/>
                <a:gd name="T87" fmla="*/ 124 h 661"/>
                <a:gd name="T88" fmla="*/ 77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1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6" y="121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40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3" y="87"/>
                  </a:lnTo>
                  <a:lnTo>
                    <a:pt x="373" y="103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6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0" y="184"/>
                  </a:lnTo>
                  <a:lnTo>
                    <a:pt x="328" y="172"/>
                  </a:lnTo>
                  <a:lnTo>
                    <a:pt x="325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3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8" y="71"/>
                  </a:lnTo>
                  <a:lnTo>
                    <a:pt x="225" y="68"/>
                  </a:lnTo>
                  <a:lnTo>
                    <a:pt x="212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85" y="66"/>
                  </a:lnTo>
                  <a:lnTo>
                    <a:pt x="172" y="68"/>
                  </a:lnTo>
                  <a:lnTo>
                    <a:pt x="159" y="71"/>
                  </a:lnTo>
                  <a:lnTo>
                    <a:pt x="147" y="77"/>
                  </a:lnTo>
                  <a:lnTo>
                    <a:pt x="136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9" y="124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85A42FF-D775-4B1F-A3E9-C42CF38518C8}"/>
              </a:ext>
            </a:extLst>
          </p:cNvPr>
          <p:cNvGrpSpPr/>
          <p:nvPr/>
        </p:nvGrpSpPr>
        <p:grpSpPr>
          <a:xfrm>
            <a:off x="8979538" y="3499804"/>
            <a:ext cx="217632" cy="222534"/>
            <a:chOff x="5564188" y="4329113"/>
            <a:chExt cx="352425" cy="360363"/>
          </a:xfrm>
          <a:solidFill>
            <a:srgbClr val="110E26"/>
          </a:solidFill>
        </p:grpSpPr>
        <p:sp>
          <p:nvSpPr>
            <p:cNvPr id="82" name="Freeform 227">
              <a:extLst>
                <a:ext uri="{FF2B5EF4-FFF2-40B4-BE49-F238E27FC236}">
                  <a16:creationId xmlns:a16="http://schemas.microsoft.com/office/drawing/2014/main" id="{A2E5DBE9-BE4C-45CC-8DE9-C41012A47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0" y="4329113"/>
              <a:ext cx="119063" cy="119063"/>
            </a:xfrm>
            <a:custGeom>
              <a:avLst/>
              <a:gdLst>
                <a:gd name="T0" fmla="*/ 203 w 453"/>
                <a:gd name="T1" fmla="*/ 452 h 453"/>
                <a:gd name="T2" fmla="*/ 138 w 453"/>
                <a:gd name="T3" fmla="*/ 435 h 453"/>
                <a:gd name="T4" fmla="*/ 83 w 453"/>
                <a:gd name="T5" fmla="*/ 402 h 453"/>
                <a:gd name="T6" fmla="*/ 38 w 453"/>
                <a:gd name="T7" fmla="*/ 353 h 453"/>
                <a:gd name="T8" fmla="*/ 10 w 453"/>
                <a:gd name="T9" fmla="*/ 294 h 453"/>
                <a:gd name="T10" fmla="*/ 0 w 453"/>
                <a:gd name="T11" fmla="*/ 227 h 453"/>
                <a:gd name="T12" fmla="*/ 4 w 453"/>
                <a:gd name="T13" fmla="*/ 181 h 453"/>
                <a:gd name="T14" fmla="*/ 27 w 453"/>
                <a:gd name="T15" fmla="*/ 119 h 453"/>
                <a:gd name="T16" fmla="*/ 66 w 453"/>
                <a:gd name="T17" fmla="*/ 67 h 453"/>
                <a:gd name="T18" fmla="*/ 118 w 453"/>
                <a:gd name="T19" fmla="*/ 27 h 453"/>
                <a:gd name="T20" fmla="*/ 181 w 453"/>
                <a:gd name="T21" fmla="*/ 5 h 453"/>
                <a:gd name="T22" fmla="*/ 226 w 453"/>
                <a:gd name="T23" fmla="*/ 0 h 453"/>
                <a:gd name="T24" fmla="*/ 294 w 453"/>
                <a:gd name="T25" fmla="*/ 10 h 453"/>
                <a:gd name="T26" fmla="*/ 353 w 453"/>
                <a:gd name="T27" fmla="*/ 38 h 453"/>
                <a:gd name="T28" fmla="*/ 402 w 453"/>
                <a:gd name="T29" fmla="*/ 83 h 453"/>
                <a:gd name="T30" fmla="*/ 435 w 453"/>
                <a:gd name="T31" fmla="*/ 138 h 453"/>
                <a:gd name="T32" fmla="*/ 452 w 453"/>
                <a:gd name="T33" fmla="*/ 204 h 453"/>
                <a:gd name="T34" fmla="*/ 452 w 453"/>
                <a:gd name="T35" fmla="*/ 249 h 453"/>
                <a:gd name="T36" fmla="*/ 435 w 453"/>
                <a:gd name="T37" fmla="*/ 315 h 453"/>
                <a:gd name="T38" fmla="*/ 402 w 453"/>
                <a:gd name="T39" fmla="*/ 371 h 453"/>
                <a:gd name="T40" fmla="*/ 353 w 453"/>
                <a:gd name="T41" fmla="*/ 415 h 453"/>
                <a:gd name="T42" fmla="*/ 294 w 453"/>
                <a:gd name="T43" fmla="*/ 443 h 453"/>
                <a:gd name="T44" fmla="*/ 226 w 453"/>
                <a:gd name="T45" fmla="*/ 453 h 453"/>
                <a:gd name="T46" fmla="*/ 226 w 453"/>
                <a:gd name="T47" fmla="*/ 56 h 453"/>
                <a:gd name="T48" fmla="*/ 176 w 453"/>
                <a:gd name="T49" fmla="*/ 65 h 453"/>
                <a:gd name="T50" fmla="*/ 131 w 453"/>
                <a:gd name="T51" fmla="*/ 86 h 453"/>
                <a:gd name="T52" fmla="*/ 96 w 453"/>
                <a:gd name="T53" fmla="*/ 119 h 453"/>
                <a:gd name="T54" fmla="*/ 69 w 453"/>
                <a:gd name="T55" fmla="*/ 160 h 453"/>
                <a:gd name="T56" fmla="*/ 57 w 453"/>
                <a:gd name="T57" fmla="*/ 209 h 453"/>
                <a:gd name="T58" fmla="*/ 57 w 453"/>
                <a:gd name="T59" fmla="*/ 244 h 453"/>
                <a:gd name="T60" fmla="*/ 69 w 453"/>
                <a:gd name="T61" fmla="*/ 293 h 453"/>
                <a:gd name="T62" fmla="*/ 96 w 453"/>
                <a:gd name="T63" fmla="*/ 335 h 453"/>
                <a:gd name="T64" fmla="*/ 131 w 453"/>
                <a:gd name="T65" fmla="*/ 368 h 453"/>
                <a:gd name="T66" fmla="*/ 176 w 453"/>
                <a:gd name="T67" fmla="*/ 389 h 453"/>
                <a:gd name="T68" fmla="*/ 226 w 453"/>
                <a:gd name="T69" fmla="*/ 397 h 453"/>
                <a:gd name="T70" fmla="*/ 260 w 453"/>
                <a:gd name="T71" fmla="*/ 394 h 453"/>
                <a:gd name="T72" fmla="*/ 308 w 453"/>
                <a:gd name="T73" fmla="*/ 377 h 453"/>
                <a:gd name="T74" fmla="*/ 346 w 453"/>
                <a:gd name="T75" fmla="*/ 347 h 453"/>
                <a:gd name="T76" fmla="*/ 375 w 453"/>
                <a:gd name="T77" fmla="*/ 308 h 453"/>
                <a:gd name="T78" fmla="*/ 393 w 453"/>
                <a:gd name="T79" fmla="*/ 260 h 453"/>
                <a:gd name="T80" fmla="*/ 397 w 453"/>
                <a:gd name="T81" fmla="*/ 227 h 453"/>
                <a:gd name="T82" fmla="*/ 389 w 453"/>
                <a:gd name="T83" fmla="*/ 177 h 453"/>
                <a:gd name="T84" fmla="*/ 367 w 453"/>
                <a:gd name="T85" fmla="*/ 131 h 453"/>
                <a:gd name="T86" fmla="*/ 334 w 453"/>
                <a:gd name="T87" fmla="*/ 96 h 453"/>
                <a:gd name="T88" fmla="*/ 293 w 453"/>
                <a:gd name="T89" fmla="*/ 70 h 453"/>
                <a:gd name="T90" fmla="*/ 244 w 453"/>
                <a:gd name="T91" fmla="*/ 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3">
                  <a:moveTo>
                    <a:pt x="226" y="453"/>
                  </a:moveTo>
                  <a:lnTo>
                    <a:pt x="226" y="453"/>
                  </a:lnTo>
                  <a:lnTo>
                    <a:pt x="203" y="452"/>
                  </a:lnTo>
                  <a:lnTo>
                    <a:pt x="181" y="448"/>
                  </a:lnTo>
                  <a:lnTo>
                    <a:pt x="159" y="443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6" y="387"/>
                  </a:lnTo>
                  <a:lnTo>
                    <a:pt x="51" y="371"/>
                  </a:lnTo>
                  <a:lnTo>
                    <a:pt x="38" y="353"/>
                  </a:lnTo>
                  <a:lnTo>
                    <a:pt x="27" y="334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49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8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6" y="67"/>
                  </a:lnTo>
                  <a:lnTo>
                    <a:pt x="83" y="51"/>
                  </a:lnTo>
                  <a:lnTo>
                    <a:pt x="100" y="38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59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2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38"/>
                  </a:lnTo>
                  <a:lnTo>
                    <a:pt x="370" y="51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8"/>
                  </a:lnTo>
                  <a:lnTo>
                    <a:pt x="443" y="159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49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4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0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3"/>
                  </a:lnTo>
                  <a:lnTo>
                    <a:pt x="272" y="448"/>
                  </a:lnTo>
                  <a:lnTo>
                    <a:pt x="249" y="452"/>
                  </a:lnTo>
                  <a:lnTo>
                    <a:pt x="226" y="453"/>
                  </a:lnTo>
                  <a:lnTo>
                    <a:pt x="226" y="453"/>
                  </a:lnTo>
                  <a:close/>
                  <a:moveTo>
                    <a:pt x="226" y="56"/>
                  </a:moveTo>
                  <a:lnTo>
                    <a:pt x="226" y="56"/>
                  </a:lnTo>
                  <a:lnTo>
                    <a:pt x="209" y="57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0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1"/>
                  </a:lnTo>
                  <a:lnTo>
                    <a:pt x="77" y="145"/>
                  </a:lnTo>
                  <a:lnTo>
                    <a:pt x="69" y="160"/>
                  </a:lnTo>
                  <a:lnTo>
                    <a:pt x="64" y="177"/>
                  </a:lnTo>
                  <a:lnTo>
                    <a:pt x="59" y="193"/>
                  </a:lnTo>
                  <a:lnTo>
                    <a:pt x="57" y="209"/>
                  </a:lnTo>
                  <a:lnTo>
                    <a:pt x="56" y="227"/>
                  </a:lnTo>
                  <a:lnTo>
                    <a:pt x="56" y="227"/>
                  </a:lnTo>
                  <a:lnTo>
                    <a:pt x="57" y="244"/>
                  </a:lnTo>
                  <a:lnTo>
                    <a:pt x="59" y="260"/>
                  </a:lnTo>
                  <a:lnTo>
                    <a:pt x="64" y="278"/>
                  </a:lnTo>
                  <a:lnTo>
                    <a:pt x="69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118" y="357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0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0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7"/>
                  </a:lnTo>
                  <a:lnTo>
                    <a:pt x="346" y="347"/>
                  </a:lnTo>
                  <a:lnTo>
                    <a:pt x="357" y="335"/>
                  </a:lnTo>
                  <a:lnTo>
                    <a:pt x="367" y="322"/>
                  </a:lnTo>
                  <a:lnTo>
                    <a:pt x="375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0"/>
                  </a:lnTo>
                  <a:lnTo>
                    <a:pt x="396" y="244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0"/>
                  </a:lnTo>
                  <a:lnTo>
                    <a:pt x="375" y="145"/>
                  </a:lnTo>
                  <a:lnTo>
                    <a:pt x="367" y="131"/>
                  </a:lnTo>
                  <a:lnTo>
                    <a:pt x="357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0" y="61"/>
                  </a:lnTo>
                  <a:lnTo>
                    <a:pt x="244" y="57"/>
                  </a:lnTo>
                  <a:lnTo>
                    <a:pt x="226" y="56"/>
                  </a:lnTo>
                  <a:lnTo>
                    <a:pt x="22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28">
              <a:extLst>
                <a:ext uri="{FF2B5EF4-FFF2-40B4-BE49-F238E27FC236}">
                  <a16:creationId xmlns:a16="http://schemas.microsoft.com/office/drawing/2014/main" id="{759F8288-B0E8-4BF7-B767-1F2D67C0C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188" y="4464051"/>
              <a:ext cx="179388" cy="225425"/>
            </a:xfrm>
            <a:custGeom>
              <a:avLst/>
              <a:gdLst>
                <a:gd name="T0" fmla="*/ 226 w 679"/>
                <a:gd name="T1" fmla="*/ 850 h 850"/>
                <a:gd name="T2" fmla="*/ 220 w 679"/>
                <a:gd name="T3" fmla="*/ 849 h 850"/>
                <a:gd name="T4" fmla="*/ 210 w 679"/>
                <a:gd name="T5" fmla="*/ 845 h 850"/>
                <a:gd name="T6" fmla="*/ 203 w 679"/>
                <a:gd name="T7" fmla="*/ 838 h 850"/>
                <a:gd name="T8" fmla="*/ 199 w 679"/>
                <a:gd name="T9" fmla="*/ 828 h 850"/>
                <a:gd name="T10" fmla="*/ 198 w 679"/>
                <a:gd name="T11" fmla="*/ 470 h 850"/>
                <a:gd name="T12" fmla="*/ 174 w 679"/>
                <a:gd name="T13" fmla="*/ 453 h 850"/>
                <a:gd name="T14" fmla="*/ 133 w 679"/>
                <a:gd name="T15" fmla="*/ 416 h 850"/>
                <a:gd name="T16" fmla="*/ 96 w 679"/>
                <a:gd name="T17" fmla="*/ 373 h 850"/>
                <a:gd name="T18" fmla="*/ 64 w 679"/>
                <a:gd name="T19" fmla="*/ 322 h 850"/>
                <a:gd name="T20" fmla="*/ 39 w 679"/>
                <a:gd name="T21" fmla="*/ 266 h 850"/>
                <a:gd name="T22" fmla="*/ 20 w 679"/>
                <a:gd name="T23" fmla="*/ 204 h 850"/>
                <a:gd name="T24" fmla="*/ 7 w 679"/>
                <a:gd name="T25" fmla="*/ 137 h 850"/>
                <a:gd name="T26" fmla="*/ 0 w 679"/>
                <a:gd name="T27" fmla="*/ 66 h 850"/>
                <a:gd name="T28" fmla="*/ 0 w 679"/>
                <a:gd name="T29" fmla="*/ 28 h 850"/>
                <a:gd name="T30" fmla="*/ 2 w 679"/>
                <a:gd name="T31" fmla="*/ 17 h 850"/>
                <a:gd name="T32" fmla="*/ 8 w 679"/>
                <a:gd name="T33" fmla="*/ 8 h 850"/>
                <a:gd name="T34" fmla="*/ 17 w 679"/>
                <a:gd name="T35" fmla="*/ 2 h 850"/>
                <a:gd name="T36" fmla="*/ 28 w 679"/>
                <a:gd name="T37" fmla="*/ 0 h 850"/>
                <a:gd name="T38" fmla="*/ 651 w 679"/>
                <a:gd name="T39" fmla="*/ 0 h 850"/>
                <a:gd name="T40" fmla="*/ 662 w 679"/>
                <a:gd name="T41" fmla="*/ 2 h 850"/>
                <a:gd name="T42" fmla="*/ 671 w 679"/>
                <a:gd name="T43" fmla="*/ 8 h 850"/>
                <a:gd name="T44" fmla="*/ 677 w 679"/>
                <a:gd name="T45" fmla="*/ 17 h 850"/>
                <a:gd name="T46" fmla="*/ 679 w 679"/>
                <a:gd name="T47" fmla="*/ 28 h 850"/>
                <a:gd name="T48" fmla="*/ 678 w 679"/>
                <a:gd name="T49" fmla="*/ 66 h 850"/>
                <a:gd name="T50" fmla="*/ 672 w 679"/>
                <a:gd name="T51" fmla="*/ 137 h 850"/>
                <a:gd name="T52" fmla="*/ 659 w 679"/>
                <a:gd name="T53" fmla="*/ 204 h 850"/>
                <a:gd name="T54" fmla="*/ 640 w 679"/>
                <a:gd name="T55" fmla="*/ 266 h 850"/>
                <a:gd name="T56" fmla="*/ 615 w 679"/>
                <a:gd name="T57" fmla="*/ 322 h 850"/>
                <a:gd name="T58" fmla="*/ 583 w 679"/>
                <a:gd name="T59" fmla="*/ 373 h 850"/>
                <a:gd name="T60" fmla="*/ 546 w 679"/>
                <a:gd name="T61" fmla="*/ 416 h 850"/>
                <a:gd name="T62" fmla="*/ 505 w 679"/>
                <a:gd name="T63" fmla="*/ 453 h 850"/>
                <a:gd name="T64" fmla="*/ 481 w 679"/>
                <a:gd name="T65" fmla="*/ 822 h 850"/>
                <a:gd name="T66" fmla="*/ 480 w 679"/>
                <a:gd name="T67" fmla="*/ 828 h 850"/>
                <a:gd name="T68" fmla="*/ 476 w 679"/>
                <a:gd name="T69" fmla="*/ 838 h 850"/>
                <a:gd name="T70" fmla="*/ 468 w 679"/>
                <a:gd name="T71" fmla="*/ 845 h 850"/>
                <a:gd name="T72" fmla="*/ 458 w 679"/>
                <a:gd name="T73" fmla="*/ 849 h 850"/>
                <a:gd name="T74" fmla="*/ 453 w 679"/>
                <a:gd name="T75" fmla="*/ 850 h 850"/>
                <a:gd name="T76" fmla="*/ 425 w 679"/>
                <a:gd name="T77" fmla="*/ 794 h 850"/>
                <a:gd name="T78" fmla="*/ 425 w 679"/>
                <a:gd name="T79" fmla="*/ 453 h 850"/>
                <a:gd name="T80" fmla="*/ 428 w 679"/>
                <a:gd name="T81" fmla="*/ 439 h 850"/>
                <a:gd name="T82" fmla="*/ 439 w 679"/>
                <a:gd name="T83" fmla="*/ 429 h 850"/>
                <a:gd name="T84" fmla="*/ 459 w 679"/>
                <a:gd name="T85" fmla="*/ 416 h 850"/>
                <a:gd name="T86" fmla="*/ 497 w 679"/>
                <a:gd name="T87" fmla="*/ 386 h 850"/>
                <a:gd name="T88" fmla="*/ 529 w 679"/>
                <a:gd name="T89" fmla="*/ 349 h 850"/>
                <a:gd name="T90" fmla="*/ 557 w 679"/>
                <a:gd name="T91" fmla="*/ 308 h 850"/>
                <a:gd name="T92" fmla="*/ 580 w 679"/>
                <a:gd name="T93" fmla="*/ 260 h 850"/>
                <a:gd name="T94" fmla="*/ 600 w 679"/>
                <a:gd name="T95" fmla="*/ 208 h 850"/>
                <a:gd name="T96" fmla="*/ 613 w 679"/>
                <a:gd name="T97" fmla="*/ 150 h 850"/>
                <a:gd name="T98" fmla="*/ 621 w 679"/>
                <a:gd name="T99" fmla="*/ 89 h 850"/>
                <a:gd name="T100" fmla="*/ 56 w 679"/>
                <a:gd name="T101" fmla="*/ 56 h 850"/>
                <a:gd name="T102" fmla="*/ 58 w 679"/>
                <a:gd name="T103" fmla="*/ 89 h 850"/>
                <a:gd name="T104" fmla="*/ 66 w 679"/>
                <a:gd name="T105" fmla="*/ 150 h 850"/>
                <a:gd name="T106" fmla="*/ 79 w 679"/>
                <a:gd name="T107" fmla="*/ 208 h 850"/>
                <a:gd name="T108" fmla="*/ 98 w 679"/>
                <a:gd name="T109" fmla="*/ 260 h 850"/>
                <a:gd name="T110" fmla="*/ 122 w 679"/>
                <a:gd name="T111" fmla="*/ 308 h 850"/>
                <a:gd name="T112" fmla="*/ 149 w 679"/>
                <a:gd name="T113" fmla="*/ 349 h 850"/>
                <a:gd name="T114" fmla="*/ 182 w 679"/>
                <a:gd name="T115" fmla="*/ 386 h 850"/>
                <a:gd name="T116" fmla="*/ 220 w 679"/>
                <a:gd name="T117" fmla="*/ 416 h 850"/>
                <a:gd name="T118" fmla="*/ 240 w 679"/>
                <a:gd name="T119" fmla="*/ 429 h 850"/>
                <a:gd name="T120" fmla="*/ 250 w 679"/>
                <a:gd name="T121" fmla="*/ 439 h 850"/>
                <a:gd name="T122" fmla="*/ 254 w 679"/>
                <a:gd name="T123" fmla="*/ 453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9" h="850">
                  <a:moveTo>
                    <a:pt x="453" y="850"/>
                  </a:moveTo>
                  <a:lnTo>
                    <a:pt x="226" y="850"/>
                  </a:lnTo>
                  <a:lnTo>
                    <a:pt x="226" y="850"/>
                  </a:lnTo>
                  <a:lnTo>
                    <a:pt x="220" y="849"/>
                  </a:lnTo>
                  <a:lnTo>
                    <a:pt x="215" y="848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4" y="453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79" y="348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5"/>
                  </a:lnTo>
                  <a:lnTo>
                    <a:pt x="20" y="204"/>
                  </a:lnTo>
                  <a:lnTo>
                    <a:pt x="13" y="171"/>
                  </a:lnTo>
                  <a:lnTo>
                    <a:pt x="7" y="137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4" y="13"/>
                  </a:lnTo>
                  <a:lnTo>
                    <a:pt x="677" y="17"/>
                  </a:lnTo>
                  <a:lnTo>
                    <a:pt x="679" y="23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8" y="66"/>
                  </a:lnTo>
                  <a:lnTo>
                    <a:pt x="676" y="102"/>
                  </a:lnTo>
                  <a:lnTo>
                    <a:pt x="672" y="137"/>
                  </a:lnTo>
                  <a:lnTo>
                    <a:pt x="666" y="171"/>
                  </a:lnTo>
                  <a:lnTo>
                    <a:pt x="659" y="204"/>
                  </a:lnTo>
                  <a:lnTo>
                    <a:pt x="650" y="235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8"/>
                  </a:lnTo>
                  <a:lnTo>
                    <a:pt x="583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3"/>
                  </a:lnTo>
                  <a:lnTo>
                    <a:pt x="481" y="470"/>
                  </a:lnTo>
                  <a:lnTo>
                    <a:pt x="481" y="822"/>
                  </a:lnTo>
                  <a:lnTo>
                    <a:pt x="481" y="822"/>
                  </a:lnTo>
                  <a:lnTo>
                    <a:pt x="480" y="828"/>
                  </a:lnTo>
                  <a:lnTo>
                    <a:pt x="479" y="833"/>
                  </a:lnTo>
                  <a:lnTo>
                    <a:pt x="476" y="838"/>
                  </a:lnTo>
                  <a:lnTo>
                    <a:pt x="472" y="842"/>
                  </a:lnTo>
                  <a:lnTo>
                    <a:pt x="468" y="845"/>
                  </a:lnTo>
                  <a:lnTo>
                    <a:pt x="464" y="848"/>
                  </a:lnTo>
                  <a:lnTo>
                    <a:pt x="458" y="849"/>
                  </a:lnTo>
                  <a:lnTo>
                    <a:pt x="453" y="850"/>
                  </a:lnTo>
                  <a:lnTo>
                    <a:pt x="453" y="850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6" y="446"/>
                  </a:lnTo>
                  <a:lnTo>
                    <a:pt x="428" y="439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8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49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0" y="260"/>
                  </a:lnTo>
                  <a:lnTo>
                    <a:pt x="590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0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6" y="150"/>
                  </a:lnTo>
                  <a:lnTo>
                    <a:pt x="72" y="180"/>
                  </a:lnTo>
                  <a:lnTo>
                    <a:pt x="79" y="208"/>
                  </a:lnTo>
                  <a:lnTo>
                    <a:pt x="89" y="234"/>
                  </a:lnTo>
                  <a:lnTo>
                    <a:pt x="98" y="260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49"/>
                  </a:lnTo>
                  <a:lnTo>
                    <a:pt x="165" y="369"/>
                  </a:lnTo>
                  <a:lnTo>
                    <a:pt x="182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39"/>
                  </a:lnTo>
                  <a:lnTo>
                    <a:pt x="253" y="446"/>
                  </a:lnTo>
                  <a:lnTo>
                    <a:pt x="254" y="453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29">
              <a:extLst>
                <a:ext uri="{FF2B5EF4-FFF2-40B4-BE49-F238E27FC236}">
                  <a16:creationId xmlns:a16="http://schemas.microsoft.com/office/drawing/2014/main" id="{81513F62-6E21-4713-BD88-6AF654294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464051"/>
              <a:ext cx="46038" cy="119063"/>
            </a:xfrm>
            <a:custGeom>
              <a:avLst/>
              <a:gdLst>
                <a:gd name="T0" fmla="*/ 85 w 170"/>
                <a:gd name="T1" fmla="*/ 453 h 453"/>
                <a:gd name="T2" fmla="*/ 85 w 170"/>
                <a:gd name="T3" fmla="*/ 453 h 453"/>
                <a:gd name="T4" fmla="*/ 80 w 170"/>
                <a:gd name="T5" fmla="*/ 453 h 453"/>
                <a:gd name="T6" fmla="*/ 75 w 170"/>
                <a:gd name="T7" fmla="*/ 451 h 453"/>
                <a:gd name="T8" fmla="*/ 70 w 170"/>
                <a:gd name="T9" fmla="*/ 449 h 453"/>
                <a:gd name="T10" fmla="*/ 66 w 170"/>
                <a:gd name="T11" fmla="*/ 445 h 453"/>
                <a:gd name="T12" fmla="*/ 8 w 170"/>
                <a:gd name="T13" fmla="*/ 389 h 453"/>
                <a:gd name="T14" fmla="*/ 8 w 170"/>
                <a:gd name="T15" fmla="*/ 389 h 453"/>
                <a:gd name="T16" fmla="*/ 5 w 170"/>
                <a:gd name="T17" fmla="*/ 384 h 453"/>
                <a:gd name="T18" fmla="*/ 2 w 170"/>
                <a:gd name="T19" fmla="*/ 379 h 453"/>
                <a:gd name="T20" fmla="*/ 0 w 170"/>
                <a:gd name="T21" fmla="*/ 373 h 453"/>
                <a:gd name="T22" fmla="*/ 0 w 170"/>
                <a:gd name="T23" fmla="*/ 367 h 453"/>
                <a:gd name="T24" fmla="*/ 28 w 170"/>
                <a:gd name="T25" fmla="*/ 26 h 453"/>
                <a:gd name="T26" fmla="*/ 28 w 170"/>
                <a:gd name="T27" fmla="*/ 26 h 453"/>
                <a:gd name="T28" fmla="*/ 29 w 170"/>
                <a:gd name="T29" fmla="*/ 21 h 453"/>
                <a:gd name="T30" fmla="*/ 31 w 170"/>
                <a:gd name="T31" fmla="*/ 16 h 453"/>
                <a:gd name="T32" fmla="*/ 35 w 170"/>
                <a:gd name="T33" fmla="*/ 11 h 453"/>
                <a:gd name="T34" fmla="*/ 38 w 170"/>
                <a:gd name="T35" fmla="*/ 8 h 453"/>
                <a:gd name="T36" fmla="*/ 42 w 170"/>
                <a:gd name="T37" fmla="*/ 4 h 453"/>
                <a:gd name="T38" fmla="*/ 47 w 170"/>
                <a:gd name="T39" fmla="*/ 2 h 453"/>
                <a:gd name="T40" fmla="*/ 52 w 170"/>
                <a:gd name="T41" fmla="*/ 1 h 453"/>
                <a:gd name="T42" fmla="*/ 57 w 170"/>
                <a:gd name="T43" fmla="*/ 0 h 453"/>
                <a:gd name="T44" fmla="*/ 113 w 170"/>
                <a:gd name="T45" fmla="*/ 0 h 453"/>
                <a:gd name="T46" fmla="*/ 113 w 170"/>
                <a:gd name="T47" fmla="*/ 0 h 453"/>
                <a:gd name="T48" fmla="*/ 119 w 170"/>
                <a:gd name="T49" fmla="*/ 1 h 453"/>
                <a:gd name="T50" fmla="*/ 124 w 170"/>
                <a:gd name="T51" fmla="*/ 2 h 453"/>
                <a:gd name="T52" fmla="*/ 128 w 170"/>
                <a:gd name="T53" fmla="*/ 4 h 453"/>
                <a:gd name="T54" fmla="*/ 132 w 170"/>
                <a:gd name="T55" fmla="*/ 8 h 453"/>
                <a:gd name="T56" fmla="*/ 137 w 170"/>
                <a:gd name="T57" fmla="*/ 11 h 453"/>
                <a:gd name="T58" fmla="*/ 140 w 170"/>
                <a:gd name="T59" fmla="*/ 16 h 453"/>
                <a:gd name="T60" fmla="*/ 141 w 170"/>
                <a:gd name="T61" fmla="*/ 21 h 453"/>
                <a:gd name="T62" fmla="*/ 142 w 170"/>
                <a:gd name="T63" fmla="*/ 26 h 453"/>
                <a:gd name="T64" fmla="*/ 170 w 170"/>
                <a:gd name="T65" fmla="*/ 367 h 453"/>
                <a:gd name="T66" fmla="*/ 170 w 170"/>
                <a:gd name="T67" fmla="*/ 367 h 453"/>
                <a:gd name="T68" fmla="*/ 170 w 170"/>
                <a:gd name="T69" fmla="*/ 373 h 453"/>
                <a:gd name="T70" fmla="*/ 169 w 170"/>
                <a:gd name="T71" fmla="*/ 379 h 453"/>
                <a:gd name="T72" fmla="*/ 166 w 170"/>
                <a:gd name="T73" fmla="*/ 384 h 453"/>
                <a:gd name="T74" fmla="*/ 162 w 170"/>
                <a:gd name="T75" fmla="*/ 389 h 453"/>
                <a:gd name="T76" fmla="*/ 105 w 170"/>
                <a:gd name="T77" fmla="*/ 445 h 453"/>
                <a:gd name="T78" fmla="*/ 105 w 170"/>
                <a:gd name="T79" fmla="*/ 445 h 453"/>
                <a:gd name="T80" fmla="*/ 101 w 170"/>
                <a:gd name="T81" fmla="*/ 449 h 453"/>
                <a:gd name="T82" fmla="*/ 96 w 170"/>
                <a:gd name="T83" fmla="*/ 451 h 453"/>
                <a:gd name="T84" fmla="*/ 91 w 170"/>
                <a:gd name="T85" fmla="*/ 453 h 453"/>
                <a:gd name="T86" fmla="*/ 85 w 170"/>
                <a:gd name="T87" fmla="*/ 453 h 453"/>
                <a:gd name="T88" fmla="*/ 85 w 170"/>
                <a:gd name="T89" fmla="*/ 453 h 453"/>
                <a:gd name="T90" fmla="*/ 58 w 170"/>
                <a:gd name="T91" fmla="*/ 357 h 453"/>
                <a:gd name="T92" fmla="*/ 85 w 170"/>
                <a:gd name="T93" fmla="*/ 385 h 453"/>
                <a:gd name="T94" fmla="*/ 112 w 170"/>
                <a:gd name="T95" fmla="*/ 357 h 453"/>
                <a:gd name="T96" fmla="*/ 88 w 170"/>
                <a:gd name="T97" fmla="*/ 56 h 453"/>
                <a:gd name="T98" fmla="*/ 83 w 170"/>
                <a:gd name="T99" fmla="*/ 56 h 453"/>
                <a:gd name="T100" fmla="*/ 58 w 170"/>
                <a:gd name="T101" fmla="*/ 3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3">
                  <a:moveTo>
                    <a:pt x="85" y="453"/>
                  </a:moveTo>
                  <a:lnTo>
                    <a:pt x="85" y="453"/>
                  </a:lnTo>
                  <a:lnTo>
                    <a:pt x="80" y="453"/>
                  </a:lnTo>
                  <a:lnTo>
                    <a:pt x="75" y="451"/>
                  </a:lnTo>
                  <a:lnTo>
                    <a:pt x="70" y="449"/>
                  </a:lnTo>
                  <a:lnTo>
                    <a:pt x="66" y="445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4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9" y="1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2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5"/>
                  </a:lnTo>
                  <a:lnTo>
                    <a:pt x="105" y="445"/>
                  </a:lnTo>
                  <a:lnTo>
                    <a:pt x="101" y="449"/>
                  </a:lnTo>
                  <a:lnTo>
                    <a:pt x="96" y="451"/>
                  </a:lnTo>
                  <a:lnTo>
                    <a:pt x="91" y="453"/>
                  </a:lnTo>
                  <a:lnTo>
                    <a:pt x="85" y="453"/>
                  </a:lnTo>
                  <a:lnTo>
                    <a:pt x="85" y="453"/>
                  </a:lnTo>
                  <a:close/>
                  <a:moveTo>
                    <a:pt x="58" y="357"/>
                  </a:moveTo>
                  <a:lnTo>
                    <a:pt x="85" y="385"/>
                  </a:lnTo>
                  <a:lnTo>
                    <a:pt x="112" y="357"/>
                  </a:lnTo>
                  <a:lnTo>
                    <a:pt x="88" y="56"/>
                  </a:lnTo>
                  <a:lnTo>
                    <a:pt x="83" y="56"/>
                  </a:lnTo>
                  <a:lnTo>
                    <a:pt x="58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30">
              <a:extLst>
                <a:ext uri="{FF2B5EF4-FFF2-40B4-BE49-F238E27FC236}">
                  <a16:creationId xmlns:a16="http://schemas.microsoft.com/office/drawing/2014/main" id="{D2EFE23B-AA17-4FEE-A527-DB6DECDA2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4343401"/>
              <a:ext cx="173038" cy="225425"/>
            </a:xfrm>
            <a:custGeom>
              <a:avLst/>
              <a:gdLst>
                <a:gd name="T0" fmla="*/ 625 w 653"/>
                <a:gd name="T1" fmla="*/ 851 h 851"/>
                <a:gd name="T2" fmla="*/ 86 w 653"/>
                <a:gd name="T3" fmla="*/ 851 h 851"/>
                <a:gd name="T4" fmla="*/ 86 w 653"/>
                <a:gd name="T5" fmla="*/ 851 h 851"/>
                <a:gd name="T6" fmla="*/ 80 w 653"/>
                <a:gd name="T7" fmla="*/ 850 h 851"/>
                <a:gd name="T8" fmla="*/ 75 w 653"/>
                <a:gd name="T9" fmla="*/ 849 h 851"/>
                <a:gd name="T10" fmla="*/ 70 w 653"/>
                <a:gd name="T11" fmla="*/ 846 h 851"/>
                <a:gd name="T12" fmla="*/ 66 w 653"/>
                <a:gd name="T13" fmla="*/ 843 h 851"/>
                <a:gd name="T14" fmla="*/ 62 w 653"/>
                <a:gd name="T15" fmla="*/ 839 h 851"/>
                <a:gd name="T16" fmla="*/ 60 w 653"/>
                <a:gd name="T17" fmla="*/ 834 h 851"/>
                <a:gd name="T18" fmla="*/ 58 w 653"/>
                <a:gd name="T19" fmla="*/ 829 h 851"/>
                <a:gd name="T20" fmla="*/ 58 w 653"/>
                <a:gd name="T21" fmla="*/ 823 h 851"/>
                <a:gd name="T22" fmla="*/ 58 w 653"/>
                <a:gd name="T23" fmla="*/ 823 h 851"/>
                <a:gd name="T24" fmla="*/ 58 w 653"/>
                <a:gd name="T25" fmla="*/ 816 h 851"/>
                <a:gd name="T26" fmla="*/ 60 w 653"/>
                <a:gd name="T27" fmla="*/ 811 h 851"/>
                <a:gd name="T28" fmla="*/ 62 w 653"/>
                <a:gd name="T29" fmla="*/ 806 h 851"/>
                <a:gd name="T30" fmla="*/ 66 w 653"/>
                <a:gd name="T31" fmla="*/ 802 h 851"/>
                <a:gd name="T32" fmla="*/ 70 w 653"/>
                <a:gd name="T33" fmla="*/ 799 h 851"/>
                <a:gd name="T34" fmla="*/ 75 w 653"/>
                <a:gd name="T35" fmla="*/ 796 h 851"/>
                <a:gd name="T36" fmla="*/ 80 w 653"/>
                <a:gd name="T37" fmla="*/ 794 h 851"/>
                <a:gd name="T38" fmla="*/ 86 w 653"/>
                <a:gd name="T39" fmla="*/ 794 h 851"/>
                <a:gd name="T40" fmla="*/ 596 w 653"/>
                <a:gd name="T41" fmla="*/ 794 h 851"/>
                <a:gd name="T42" fmla="*/ 596 w 653"/>
                <a:gd name="T43" fmla="*/ 57 h 851"/>
                <a:gd name="T44" fmla="*/ 29 w 653"/>
                <a:gd name="T45" fmla="*/ 57 h 851"/>
                <a:gd name="T46" fmla="*/ 29 w 653"/>
                <a:gd name="T47" fmla="*/ 57 h 851"/>
                <a:gd name="T48" fmla="*/ 24 w 653"/>
                <a:gd name="T49" fmla="*/ 57 h 851"/>
                <a:gd name="T50" fmla="*/ 19 w 653"/>
                <a:gd name="T51" fmla="*/ 55 h 851"/>
                <a:gd name="T52" fmla="*/ 13 w 653"/>
                <a:gd name="T53" fmla="*/ 53 h 851"/>
                <a:gd name="T54" fmla="*/ 9 w 653"/>
                <a:gd name="T55" fmla="*/ 49 h 851"/>
                <a:gd name="T56" fmla="*/ 5 w 653"/>
                <a:gd name="T57" fmla="*/ 45 h 851"/>
                <a:gd name="T58" fmla="*/ 3 w 653"/>
                <a:gd name="T59" fmla="*/ 40 h 851"/>
                <a:gd name="T60" fmla="*/ 1 w 653"/>
                <a:gd name="T61" fmla="*/ 35 h 851"/>
                <a:gd name="T62" fmla="*/ 0 w 653"/>
                <a:gd name="T63" fmla="*/ 29 h 851"/>
                <a:gd name="T64" fmla="*/ 0 w 653"/>
                <a:gd name="T65" fmla="*/ 29 h 851"/>
                <a:gd name="T66" fmla="*/ 1 w 653"/>
                <a:gd name="T67" fmla="*/ 24 h 851"/>
                <a:gd name="T68" fmla="*/ 3 w 653"/>
                <a:gd name="T69" fmla="*/ 18 h 851"/>
                <a:gd name="T70" fmla="*/ 5 w 653"/>
                <a:gd name="T71" fmla="*/ 14 h 851"/>
                <a:gd name="T72" fmla="*/ 9 w 653"/>
                <a:gd name="T73" fmla="*/ 9 h 851"/>
                <a:gd name="T74" fmla="*/ 13 w 653"/>
                <a:gd name="T75" fmla="*/ 6 h 851"/>
                <a:gd name="T76" fmla="*/ 19 w 653"/>
                <a:gd name="T77" fmla="*/ 2 h 851"/>
                <a:gd name="T78" fmla="*/ 24 w 653"/>
                <a:gd name="T79" fmla="*/ 1 h 851"/>
                <a:gd name="T80" fmla="*/ 29 w 653"/>
                <a:gd name="T81" fmla="*/ 0 h 851"/>
                <a:gd name="T82" fmla="*/ 625 w 653"/>
                <a:gd name="T83" fmla="*/ 0 h 851"/>
                <a:gd name="T84" fmla="*/ 625 w 653"/>
                <a:gd name="T85" fmla="*/ 0 h 851"/>
                <a:gd name="T86" fmla="*/ 630 w 653"/>
                <a:gd name="T87" fmla="*/ 1 h 851"/>
                <a:gd name="T88" fmla="*/ 636 w 653"/>
                <a:gd name="T89" fmla="*/ 2 h 851"/>
                <a:gd name="T90" fmla="*/ 640 w 653"/>
                <a:gd name="T91" fmla="*/ 6 h 851"/>
                <a:gd name="T92" fmla="*/ 645 w 653"/>
                <a:gd name="T93" fmla="*/ 9 h 851"/>
                <a:gd name="T94" fmla="*/ 648 w 653"/>
                <a:gd name="T95" fmla="*/ 14 h 851"/>
                <a:gd name="T96" fmla="*/ 651 w 653"/>
                <a:gd name="T97" fmla="*/ 18 h 851"/>
                <a:gd name="T98" fmla="*/ 652 w 653"/>
                <a:gd name="T99" fmla="*/ 24 h 851"/>
                <a:gd name="T100" fmla="*/ 653 w 653"/>
                <a:gd name="T101" fmla="*/ 29 h 851"/>
                <a:gd name="T102" fmla="*/ 653 w 653"/>
                <a:gd name="T103" fmla="*/ 823 h 851"/>
                <a:gd name="T104" fmla="*/ 653 w 653"/>
                <a:gd name="T105" fmla="*/ 823 h 851"/>
                <a:gd name="T106" fmla="*/ 652 w 653"/>
                <a:gd name="T107" fmla="*/ 829 h 851"/>
                <a:gd name="T108" fmla="*/ 651 w 653"/>
                <a:gd name="T109" fmla="*/ 834 h 851"/>
                <a:gd name="T110" fmla="*/ 648 w 653"/>
                <a:gd name="T111" fmla="*/ 839 h 851"/>
                <a:gd name="T112" fmla="*/ 645 w 653"/>
                <a:gd name="T113" fmla="*/ 843 h 851"/>
                <a:gd name="T114" fmla="*/ 640 w 653"/>
                <a:gd name="T115" fmla="*/ 846 h 851"/>
                <a:gd name="T116" fmla="*/ 636 w 653"/>
                <a:gd name="T117" fmla="*/ 849 h 851"/>
                <a:gd name="T118" fmla="*/ 630 w 653"/>
                <a:gd name="T119" fmla="*/ 850 h 851"/>
                <a:gd name="T120" fmla="*/ 625 w 653"/>
                <a:gd name="T121" fmla="*/ 851 h 851"/>
                <a:gd name="T122" fmla="*/ 625 w 653"/>
                <a:gd name="T123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3" h="851">
                  <a:moveTo>
                    <a:pt x="625" y="851"/>
                  </a:moveTo>
                  <a:lnTo>
                    <a:pt x="86" y="851"/>
                  </a:lnTo>
                  <a:lnTo>
                    <a:pt x="86" y="851"/>
                  </a:lnTo>
                  <a:lnTo>
                    <a:pt x="80" y="850"/>
                  </a:lnTo>
                  <a:lnTo>
                    <a:pt x="75" y="849"/>
                  </a:lnTo>
                  <a:lnTo>
                    <a:pt x="70" y="846"/>
                  </a:lnTo>
                  <a:lnTo>
                    <a:pt x="66" y="843"/>
                  </a:lnTo>
                  <a:lnTo>
                    <a:pt x="62" y="839"/>
                  </a:lnTo>
                  <a:lnTo>
                    <a:pt x="60" y="834"/>
                  </a:lnTo>
                  <a:lnTo>
                    <a:pt x="58" y="829"/>
                  </a:lnTo>
                  <a:lnTo>
                    <a:pt x="58" y="823"/>
                  </a:lnTo>
                  <a:lnTo>
                    <a:pt x="58" y="823"/>
                  </a:lnTo>
                  <a:lnTo>
                    <a:pt x="58" y="816"/>
                  </a:lnTo>
                  <a:lnTo>
                    <a:pt x="60" y="811"/>
                  </a:lnTo>
                  <a:lnTo>
                    <a:pt x="62" y="806"/>
                  </a:lnTo>
                  <a:lnTo>
                    <a:pt x="66" y="802"/>
                  </a:lnTo>
                  <a:lnTo>
                    <a:pt x="70" y="799"/>
                  </a:lnTo>
                  <a:lnTo>
                    <a:pt x="75" y="796"/>
                  </a:lnTo>
                  <a:lnTo>
                    <a:pt x="80" y="794"/>
                  </a:lnTo>
                  <a:lnTo>
                    <a:pt x="86" y="794"/>
                  </a:lnTo>
                  <a:lnTo>
                    <a:pt x="596" y="794"/>
                  </a:lnTo>
                  <a:lnTo>
                    <a:pt x="596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9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625" y="0"/>
                  </a:lnTo>
                  <a:lnTo>
                    <a:pt x="625" y="0"/>
                  </a:lnTo>
                  <a:lnTo>
                    <a:pt x="630" y="1"/>
                  </a:lnTo>
                  <a:lnTo>
                    <a:pt x="636" y="2"/>
                  </a:lnTo>
                  <a:lnTo>
                    <a:pt x="640" y="6"/>
                  </a:lnTo>
                  <a:lnTo>
                    <a:pt x="645" y="9"/>
                  </a:lnTo>
                  <a:lnTo>
                    <a:pt x="648" y="14"/>
                  </a:lnTo>
                  <a:lnTo>
                    <a:pt x="651" y="18"/>
                  </a:lnTo>
                  <a:lnTo>
                    <a:pt x="652" y="24"/>
                  </a:lnTo>
                  <a:lnTo>
                    <a:pt x="653" y="29"/>
                  </a:lnTo>
                  <a:lnTo>
                    <a:pt x="653" y="823"/>
                  </a:lnTo>
                  <a:lnTo>
                    <a:pt x="653" y="823"/>
                  </a:lnTo>
                  <a:lnTo>
                    <a:pt x="652" y="829"/>
                  </a:lnTo>
                  <a:lnTo>
                    <a:pt x="651" y="834"/>
                  </a:lnTo>
                  <a:lnTo>
                    <a:pt x="648" y="839"/>
                  </a:lnTo>
                  <a:lnTo>
                    <a:pt x="645" y="843"/>
                  </a:lnTo>
                  <a:lnTo>
                    <a:pt x="640" y="846"/>
                  </a:lnTo>
                  <a:lnTo>
                    <a:pt x="636" y="849"/>
                  </a:lnTo>
                  <a:lnTo>
                    <a:pt x="630" y="850"/>
                  </a:lnTo>
                  <a:lnTo>
                    <a:pt x="625" y="851"/>
                  </a:lnTo>
                  <a:lnTo>
                    <a:pt x="625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1">
              <a:extLst>
                <a:ext uri="{FF2B5EF4-FFF2-40B4-BE49-F238E27FC236}">
                  <a16:creationId xmlns:a16="http://schemas.microsoft.com/office/drawing/2014/main" id="{3CE3AEF7-7826-4BFD-8F7B-2731CD07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4389438"/>
              <a:ext cx="92075" cy="119063"/>
            </a:xfrm>
            <a:custGeom>
              <a:avLst/>
              <a:gdLst>
                <a:gd name="T0" fmla="*/ 324 w 352"/>
                <a:gd name="T1" fmla="*/ 450 h 450"/>
                <a:gd name="T2" fmla="*/ 315 w 352"/>
                <a:gd name="T3" fmla="*/ 449 h 450"/>
                <a:gd name="T4" fmla="*/ 308 w 352"/>
                <a:gd name="T5" fmla="*/ 446 h 450"/>
                <a:gd name="T6" fmla="*/ 302 w 352"/>
                <a:gd name="T7" fmla="*/ 439 h 450"/>
                <a:gd name="T8" fmla="*/ 297 w 352"/>
                <a:gd name="T9" fmla="*/ 431 h 450"/>
                <a:gd name="T10" fmla="*/ 55 w 352"/>
                <a:gd name="T11" fmla="*/ 430 h 450"/>
                <a:gd name="T12" fmla="*/ 52 w 352"/>
                <a:gd name="T13" fmla="*/ 435 h 450"/>
                <a:gd name="T14" fmla="*/ 45 w 352"/>
                <a:gd name="T15" fmla="*/ 444 h 450"/>
                <a:gd name="T16" fmla="*/ 35 w 352"/>
                <a:gd name="T17" fmla="*/ 448 h 450"/>
                <a:gd name="T18" fmla="*/ 24 w 352"/>
                <a:gd name="T19" fmla="*/ 449 h 450"/>
                <a:gd name="T20" fmla="*/ 19 w 352"/>
                <a:gd name="T21" fmla="*/ 447 h 450"/>
                <a:gd name="T22" fmla="*/ 9 w 352"/>
                <a:gd name="T23" fmla="*/ 441 h 450"/>
                <a:gd name="T24" fmla="*/ 3 w 352"/>
                <a:gd name="T25" fmla="*/ 431 h 450"/>
                <a:gd name="T26" fmla="*/ 0 w 352"/>
                <a:gd name="T27" fmla="*/ 421 h 450"/>
                <a:gd name="T28" fmla="*/ 2 w 352"/>
                <a:gd name="T29" fmla="*/ 410 h 450"/>
                <a:gd name="T30" fmla="*/ 150 w 352"/>
                <a:gd name="T31" fmla="*/ 18 h 450"/>
                <a:gd name="T32" fmla="*/ 154 w 352"/>
                <a:gd name="T33" fmla="*/ 11 h 450"/>
                <a:gd name="T34" fmla="*/ 160 w 352"/>
                <a:gd name="T35" fmla="*/ 5 h 450"/>
                <a:gd name="T36" fmla="*/ 167 w 352"/>
                <a:gd name="T37" fmla="*/ 2 h 450"/>
                <a:gd name="T38" fmla="*/ 176 w 352"/>
                <a:gd name="T39" fmla="*/ 0 h 450"/>
                <a:gd name="T40" fmla="*/ 176 w 352"/>
                <a:gd name="T41" fmla="*/ 0 h 450"/>
                <a:gd name="T42" fmla="*/ 180 w 352"/>
                <a:gd name="T43" fmla="*/ 1 h 450"/>
                <a:gd name="T44" fmla="*/ 189 w 352"/>
                <a:gd name="T45" fmla="*/ 3 h 450"/>
                <a:gd name="T46" fmla="*/ 196 w 352"/>
                <a:gd name="T47" fmla="*/ 8 h 450"/>
                <a:gd name="T48" fmla="*/ 201 w 352"/>
                <a:gd name="T49" fmla="*/ 15 h 450"/>
                <a:gd name="T50" fmla="*/ 350 w 352"/>
                <a:gd name="T51" fmla="*/ 412 h 450"/>
                <a:gd name="T52" fmla="*/ 351 w 352"/>
                <a:gd name="T53" fmla="*/ 417 h 450"/>
                <a:gd name="T54" fmla="*/ 351 w 352"/>
                <a:gd name="T55" fmla="*/ 428 h 450"/>
                <a:gd name="T56" fmla="*/ 346 w 352"/>
                <a:gd name="T57" fmla="*/ 438 h 450"/>
                <a:gd name="T58" fmla="*/ 338 w 352"/>
                <a:gd name="T59" fmla="*/ 446 h 450"/>
                <a:gd name="T60" fmla="*/ 333 w 352"/>
                <a:gd name="T61" fmla="*/ 449 h 450"/>
                <a:gd name="T62" fmla="*/ 324 w 352"/>
                <a:gd name="T63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0">
                  <a:moveTo>
                    <a:pt x="324" y="450"/>
                  </a:moveTo>
                  <a:lnTo>
                    <a:pt x="324" y="450"/>
                  </a:lnTo>
                  <a:lnTo>
                    <a:pt x="319" y="450"/>
                  </a:lnTo>
                  <a:lnTo>
                    <a:pt x="315" y="449"/>
                  </a:lnTo>
                  <a:lnTo>
                    <a:pt x="311" y="448"/>
                  </a:lnTo>
                  <a:lnTo>
                    <a:pt x="308" y="446"/>
                  </a:lnTo>
                  <a:lnTo>
                    <a:pt x="304" y="443"/>
                  </a:lnTo>
                  <a:lnTo>
                    <a:pt x="302" y="439"/>
                  </a:lnTo>
                  <a:lnTo>
                    <a:pt x="299" y="435"/>
                  </a:lnTo>
                  <a:lnTo>
                    <a:pt x="297" y="431"/>
                  </a:lnTo>
                  <a:lnTo>
                    <a:pt x="176" y="109"/>
                  </a:lnTo>
                  <a:lnTo>
                    <a:pt x="55" y="430"/>
                  </a:lnTo>
                  <a:lnTo>
                    <a:pt x="55" y="430"/>
                  </a:lnTo>
                  <a:lnTo>
                    <a:pt x="52" y="435"/>
                  </a:lnTo>
                  <a:lnTo>
                    <a:pt x="49" y="439"/>
                  </a:lnTo>
                  <a:lnTo>
                    <a:pt x="45" y="444"/>
                  </a:lnTo>
                  <a:lnTo>
                    <a:pt x="40" y="446"/>
                  </a:lnTo>
                  <a:lnTo>
                    <a:pt x="35" y="448"/>
                  </a:lnTo>
                  <a:lnTo>
                    <a:pt x="30" y="449"/>
                  </a:lnTo>
                  <a:lnTo>
                    <a:pt x="24" y="449"/>
                  </a:lnTo>
                  <a:lnTo>
                    <a:pt x="19" y="447"/>
                  </a:lnTo>
                  <a:lnTo>
                    <a:pt x="19" y="447"/>
                  </a:lnTo>
                  <a:lnTo>
                    <a:pt x="13" y="445"/>
                  </a:lnTo>
                  <a:lnTo>
                    <a:pt x="9" y="441"/>
                  </a:lnTo>
                  <a:lnTo>
                    <a:pt x="6" y="436"/>
                  </a:lnTo>
                  <a:lnTo>
                    <a:pt x="3" y="431"/>
                  </a:lnTo>
                  <a:lnTo>
                    <a:pt x="1" y="426"/>
                  </a:lnTo>
                  <a:lnTo>
                    <a:pt x="0" y="421"/>
                  </a:lnTo>
                  <a:lnTo>
                    <a:pt x="1" y="415"/>
                  </a:lnTo>
                  <a:lnTo>
                    <a:pt x="2" y="41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51" y="14"/>
                  </a:lnTo>
                  <a:lnTo>
                    <a:pt x="154" y="11"/>
                  </a:lnTo>
                  <a:lnTo>
                    <a:pt x="157" y="8"/>
                  </a:lnTo>
                  <a:lnTo>
                    <a:pt x="160" y="5"/>
                  </a:lnTo>
                  <a:lnTo>
                    <a:pt x="164" y="3"/>
                  </a:lnTo>
                  <a:lnTo>
                    <a:pt x="167" y="2"/>
                  </a:lnTo>
                  <a:lnTo>
                    <a:pt x="172" y="1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1"/>
                  </a:lnTo>
                  <a:lnTo>
                    <a:pt x="185" y="2"/>
                  </a:lnTo>
                  <a:lnTo>
                    <a:pt x="189" y="3"/>
                  </a:lnTo>
                  <a:lnTo>
                    <a:pt x="193" y="5"/>
                  </a:lnTo>
                  <a:lnTo>
                    <a:pt x="196" y="8"/>
                  </a:lnTo>
                  <a:lnTo>
                    <a:pt x="199" y="11"/>
                  </a:lnTo>
                  <a:lnTo>
                    <a:pt x="201" y="15"/>
                  </a:lnTo>
                  <a:lnTo>
                    <a:pt x="203" y="18"/>
                  </a:lnTo>
                  <a:lnTo>
                    <a:pt x="350" y="412"/>
                  </a:lnTo>
                  <a:lnTo>
                    <a:pt x="350" y="412"/>
                  </a:lnTo>
                  <a:lnTo>
                    <a:pt x="351" y="417"/>
                  </a:lnTo>
                  <a:lnTo>
                    <a:pt x="352" y="423"/>
                  </a:lnTo>
                  <a:lnTo>
                    <a:pt x="351" y="428"/>
                  </a:lnTo>
                  <a:lnTo>
                    <a:pt x="349" y="433"/>
                  </a:lnTo>
                  <a:lnTo>
                    <a:pt x="346" y="438"/>
                  </a:lnTo>
                  <a:lnTo>
                    <a:pt x="343" y="443"/>
                  </a:lnTo>
                  <a:lnTo>
                    <a:pt x="338" y="446"/>
                  </a:lnTo>
                  <a:lnTo>
                    <a:pt x="333" y="449"/>
                  </a:lnTo>
                  <a:lnTo>
                    <a:pt x="333" y="449"/>
                  </a:lnTo>
                  <a:lnTo>
                    <a:pt x="328" y="450"/>
                  </a:lnTo>
                  <a:lnTo>
                    <a:pt x="324" y="450"/>
                  </a:lnTo>
                  <a:lnTo>
                    <a:pt x="324" y="4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232">
              <a:extLst>
                <a:ext uri="{FF2B5EF4-FFF2-40B4-BE49-F238E27FC236}">
                  <a16:creationId xmlns:a16="http://schemas.microsoft.com/office/drawing/2014/main" id="{C1E1BB02-5ED7-411B-80E0-0A0F8A189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8" y="4464051"/>
              <a:ext cx="539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6156E9C-66DE-4E5F-9025-757620A787C7}"/>
              </a:ext>
            </a:extLst>
          </p:cNvPr>
          <p:cNvGrpSpPr/>
          <p:nvPr/>
        </p:nvGrpSpPr>
        <p:grpSpPr>
          <a:xfrm>
            <a:off x="11137165" y="3499804"/>
            <a:ext cx="200967" cy="222534"/>
            <a:chOff x="6291263" y="5048251"/>
            <a:chExt cx="325438" cy="360363"/>
          </a:xfrm>
          <a:solidFill>
            <a:srgbClr val="110E26"/>
          </a:solidFill>
        </p:grpSpPr>
        <p:sp>
          <p:nvSpPr>
            <p:cNvPr id="89" name="Freeform 344">
              <a:extLst>
                <a:ext uri="{FF2B5EF4-FFF2-40B4-BE49-F238E27FC236}">
                  <a16:creationId xmlns:a16="http://schemas.microsoft.com/office/drawing/2014/main" id="{4430245D-8206-4A99-BBA8-98E40027E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5">
              <a:extLst>
                <a:ext uri="{FF2B5EF4-FFF2-40B4-BE49-F238E27FC236}">
                  <a16:creationId xmlns:a16="http://schemas.microsoft.com/office/drawing/2014/main" id="{145BA18D-B2C4-4EC1-9462-FCF5BC1D7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46">
              <a:extLst>
                <a:ext uri="{FF2B5EF4-FFF2-40B4-BE49-F238E27FC236}">
                  <a16:creationId xmlns:a16="http://schemas.microsoft.com/office/drawing/2014/main" id="{A05B6C4D-F731-4373-A38B-6C054F4D9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7">
              <a:extLst>
                <a:ext uri="{FF2B5EF4-FFF2-40B4-BE49-F238E27FC236}">
                  <a16:creationId xmlns:a16="http://schemas.microsoft.com/office/drawing/2014/main" id="{6C91958D-0F61-4D0C-AA89-FDA1E566C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48">
              <a:extLst>
                <a:ext uri="{FF2B5EF4-FFF2-40B4-BE49-F238E27FC236}">
                  <a16:creationId xmlns:a16="http://schemas.microsoft.com/office/drawing/2014/main" id="{0AFB2CD5-462E-40B9-973E-17F759050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9">
              <a:extLst>
                <a:ext uri="{FF2B5EF4-FFF2-40B4-BE49-F238E27FC236}">
                  <a16:creationId xmlns:a16="http://schemas.microsoft.com/office/drawing/2014/main" id="{5D142CCB-9313-4F1B-AD9F-BD56075F00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FD5CAF5-2FF0-487A-A4E9-8040C9816971}"/>
              </a:ext>
            </a:extLst>
          </p:cNvPr>
          <p:cNvGrpSpPr/>
          <p:nvPr/>
        </p:nvGrpSpPr>
        <p:grpSpPr>
          <a:xfrm>
            <a:off x="5704968" y="5455861"/>
            <a:ext cx="222534" cy="222534"/>
            <a:chOff x="2676525" y="2889251"/>
            <a:chExt cx="360363" cy="360363"/>
          </a:xfrm>
          <a:solidFill>
            <a:srgbClr val="110E26"/>
          </a:solidFill>
        </p:grpSpPr>
        <p:sp>
          <p:nvSpPr>
            <p:cNvPr id="96" name="Freeform 1316">
              <a:extLst>
                <a:ext uri="{FF2B5EF4-FFF2-40B4-BE49-F238E27FC236}">
                  <a16:creationId xmlns:a16="http://schemas.microsoft.com/office/drawing/2014/main" id="{FBFECEFF-1681-4080-A077-C7E702BE4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35E5580-D835-4796-A072-56F4AD8E5D9D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98" name="Freeform 1317">
                <a:extLst>
                  <a:ext uri="{FF2B5EF4-FFF2-40B4-BE49-F238E27FC236}">
                    <a16:creationId xmlns:a16="http://schemas.microsoft.com/office/drawing/2014/main" id="{B314591D-0331-4875-9C0E-BD3436F73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318">
                <a:extLst>
                  <a:ext uri="{FF2B5EF4-FFF2-40B4-BE49-F238E27FC236}">
                    <a16:creationId xmlns:a16="http://schemas.microsoft.com/office/drawing/2014/main" id="{1D21F1CF-404B-4ECF-93B1-06FA6FD19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319">
                <a:extLst>
                  <a:ext uri="{FF2B5EF4-FFF2-40B4-BE49-F238E27FC236}">
                    <a16:creationId xmlns:a16="http://schemas.microsoft.com/office/drawing/2014/main" id="{A1E2A94D-9504-43BF-8983-89C88B6B2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A561D3-FC94-433C-A941-42E82B5C499D}"/>
              </a:ext>
            </a:extLst>
          </p:cNvPr>
          <p:cNvGrpSpPr/>
          <p:nvPr/>
        </p:nvGrpSpPr>
        <p:grpSpPr>
          <a:xfrm>
            <a:off x="11103521" y="5455861"/>
            <a:ext cx="222534" cy="222534"/>
            <a:chOff x="9155113" y="3608388"/>
            <a:chExt cx="360363" cy="360363"/>
          </a:xfrm>
          <a:solidFill>
            <a:srgbClr val="110E26"/>
          </a:solidFill>
        </p:grpSpPr>
        <p:sp>
          <p:nvSpPr>
            <p:cNvPr id="102" name="Freeform 829">
              <a:extLst>
                <a:ext uri="{FF2B5EF4-FFF2-40B4-BE49-F238E27FC236}">
                  <a16:creationId xmlns:a16="http://schemas.microsoft.com/office/drawing/2014/main" id="{BB558CE0-7E22-4F60-8C69-510F97EFC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30">
              <a:extLst>
                <a:ext uri="{FF2B5EF4-FFF2-40B4-BE49-F238E27FC236}">
                  <a16:creationId xmlns:a16="http://schemas.microsoft.com/office/drawing/2014/main" id="{EAE9A9A1-3793-4F8F-B63C-AED8345CC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31">
              <a:extLst>
                <a:ext uri="{FF2B5EF4-FFF2-40B4-BE49-F238E27FC236}">
                  <a16:creationId xmlns:a16="http://schemas.microsoft.com/office/drawing/2014/main" id="{6DCB7E19-71FA-4ACC-9841-216F8EAD5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32">
              <a:extLst>
                <a:ext uri="{FF2B5EF4-FFF2-40B4-BE49-F238E27FC236}">
                  <a16:creationId xmlns:a16="http://schemas.microsoft.com/office/drawing/2014/main" id="{BAD5FF54-4BE8-4D1F-A94A-CDFD929CF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33">
              <a:extLst>
                <a:ext uri="{FF2B5EF4-FFF2-40B4-BE49-F238E27FC236}">
                  <a16:creationId xmlns:a16="http://schemas.microsoft.com/office/drawing/2014/main" id="{1965C172-4845-4DAE-93F4-EE52FAA9D8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34">
              <a:extLst>
                <a:ext uri="{FF2B5EF4-FFF2-40B4-BE49-F238E27FC236}">
                  <a16:creationId xmlns:a16="http://schemas.microsoft.com/office/drawing/2014/main" id="{3B1B7791-1140-4C05-8D62-3DA845454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35">
              <a:extLst>
                <a:ext uri="{FF2B5EF4-FFF2-40B4-BE49-F238E27FC236}">
                  <a16:creationId xmlns:a16="http://schemas.microsoft.com/office/drawing/2014/main" id="{3CF9B1C0-1702-490F-B5B0-F0A8831A3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36">
              <a:extLst>
                <a:ext uri="{FF2B5EF4-FFF2-40B4-BE49-F238E27FC236}">
                  <a16:creationId xmlns:a16="http://schemas.microsoft.com/office/drawing/2014/main" id="{64BD058C-13F7-475E-B494-7644C2852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37">
              <a:extLst>
                <a:ext uri="{FF2B5EF4-FFF2-40B4-BE49-F238E27FC236}">
                  <a16:creationId xmlns:a16="http://schemas.microsoft.com/office/drawing/2014/main" id="{8A63A24A-E281-4644-B902-17AB7494A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38">
              <a:extLst>
                <a:ext uri="{FF2B5EF4-FFF2-40B4-BE49-F238E27FC236}">
                  <a16:creationId xmlns:a16="http://schemas.microsoft.com/office/drawing/2014/main" id="{EEE9B09C-85EE-42B2-998C-7A92843F5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39">
              <a:extLst>
                <a:ext uri="{FF2B5EF4-FFF2-40B4-BE49-F238E27FC236}">
                  <a16:creationId xmlns:a16="http://schemas.microsoft.com/office/drawing/2014/main" id="{02693D7F-74F8-4A0D-8C59-79B4F2B4A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40">
              <a:extLst>
                <a:ext uri="{FF2B5EF4-FFF2-40B4-BE49-F238E27FC236}">
                  <a16:creationId xmlns:a16="http://schemas.microsoft.com/office/drawing/2014/main" id="{533C9DC5-92AC-4E91-B802-D032A6EB5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12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220AFBC-16AF-46BF-9192-3B16AF30C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84287"/>
              </p:ext>
            </p:extLst>
          </p:nvPr>
        </p:nvGraphicFramePr>
        <p:xfrm>
          <a:off x="674914" y="516465"/>
          <a:ext cx="10842171" cy="409907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14057">
                  <a:extLst>
                    <a:ext uri="{9D8B030D-6E8A-4147-A177-3AD203B41FA5}">
                      <a16:colId xmlns:a16="http://schemas.microsoft.com/office/drawing/2014/main" val="4154282368"/>
                    </a:ext>
                  </a:extLst>
                </a:gridCol>
                <a:gridCol w="3614057">
                  <a:extLst>
                    <a:ext uri="{9D8B030D-6E8A-4147-A177-3AD203B41FA5}">
                      <a16:colId xmlns:a16="http://schemas.microsoft.com/office/drawing/2014/main" val="2560654913"/>
                    </a:ext>
                  </a:extLst>
                </a:gridCol>
                <a:gridCol w="3614057">
                  <a:extLst>
                    <a:ext uri="{9D8B030D-6E8A-4147-A177-3AD203B41FA5}">
                      <a16:colId xmlns:a16="http://schemas.microsoft.com/office/drawing/2014/main" val="3105931485"/>
                    </a:ext>
                  </a:extLst>
                </a:gridCol>
              </a:tblGrid>
              <a:tr h="708812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Product Lifecycle </a:t>
                      </a:r>
                      <a:r>
                        <a:rPr lang="it-IT" dirty="0" err="1"/>
                        <a:t>Costing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01872"/>
                  </a:ext>
                </a:extLst>
              </a:tr>
              <a:tr h="708812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Fase di vita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Approccio usato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Stima dei costi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77364"/>
                  </a:ext>
                </a:extLst>
              </a:tr>
              <a:tr h="812264">
                <a:tc>
                  <a:txBody>
                    <a:bodyPr/>
                    <a:lstStyle/>
                    <a:p>
                      <a:r>
                        <a:rPr lang="it-IT" dirty="0"/>
                        <a:t>Prima implementazione</a:t>
                      </a:r>
                    </a:p>
                    <a:p>
                      <a:r>
                        <a:rPr lang="it-IT" dirty="0"/>
                        <a:t>Installazione +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One-time forfait </a:t>
                      </a:r>
                      <a:r>
                        <a:rPr lang="it-IT" dirty="0" err="1"/>
                        <a:t>fee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Totem + manodopera</a:t>
                      </a:r>
                    </a:p>
                    <a:p>
                      <a:r>
                        <a:rPr lang="it-IT" dirty="0"/>
                        <a:t>Totale: EUR 1000-1500 c.a.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048194"/>
                  </a:ext>
                </a:extLst>
              </a:tr>
              <a:tr h="1160377">
                <a:tc>
                  <a:txBody>
                    <a:bodyPr/>
                    <a:lstStyle/>
                    <a:p>
                      <a:r>
                        <a:rPr lang="it-IT" dirty="0"/>
                        <a:t>Fase operativa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Subscription</a:t>
                      </a:r>
                    </a:p>
                    <a:p>
                      <a:r>
                        <a:rPr lang="it-IT" dirty="0"/>
                        <a:t>Fasce di utilizzo con prezzo mensile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C0sti </a:t>
                      </a:r>
                      <a:r>
                        <a:rPr lang="it-IT" dirty="0" err="1"/>
                        <a:t>google</a:t>
                      </a:r>
                      <a:r>
                        <a:rPr lang="it-IT" dirty="0"/>
                        <a:t>: es. 2400€/anno per grande negozio (700000 richieste)</a:t>
                      </a:r>
                    </a:p>
                    <a:p>
                      <a:r>
                        <a:rPr lang="it-IT" dirty="0"/>
                        <a:t>Rincaro stimato +30-50%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842485"/>
                  </a:ext>
                </a:extLst>
              </a:tr>
              <a:tr h="708812">
                <a:tc>
                  <a:txBody>
                    <a:bodyPr/>
                    <a:lstStyle/>
                    <a:p>
                      <a:r>
                        <a:rPr lang="it-IT" dirty="0"/>
                        <a:t>Major updates + Upgrades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 + % </a:t>
                      </a:r>
                      <a:r>
                        <a:rPr lang="it-IT" dirty="0" err="1"/>
                        <a:t>fee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 seconda dello specifico progetto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996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179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AD55-3598-0442-BCEC-2D285D3B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Roadmap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7A9760-DFF2-B340-87DF-56DB4012DCFE}"/>
              </a:ext>
            </a:extLst>
          </p:cNvPr>
          <p:cNvGrpSpPr/>
          <p:nvPr/>
        </p:nvGrpSpPr>
        <p:grpSpPr>
          <a:xfrm>
            <a:off x="7834213" y="2742816"/>
            <a:ext cx="1726799" cy="1867114"/>
            <a:chOff x="8540226" y="1753726"/>
            <a:chExt cx="2302399" cy="2489485"/>
          </a:xfrm>
        </p:grpSpPr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63783C95-1FC3-7C4F-9307-947ADF5B10B1}"/>
                </a:ext>
              </a:extLst>
            </p:cNvPr>
            <p:cNvSpPr/>
            <p:nvPr/>
          </p:nvSpPr>
          <p:spPr>
            <a:xfrm>
              <a:off x="9666557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EF2103-20BD-544B-8BEC-47F8CFFEA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226" y="3655937"/>
              <a:ext cx="114300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EE2F74E-34E9-2345-BA82-7EF3486A2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272" y="1753726"/>
              <a:ext cx="0" cy="1333939"/>
            </a:xfrm>
            <a:prstGeom prst="line">
              <a:avLst/>
            </a:prstGeom>
            <a:ln w="381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9110820-1AC1-854D-9739-F326AF26F8C7}"/>
                </a:ext>
              </a:extLst>
            </p:cNvPr>
            <p:cNvSpPr/>
            <p:nvPr/>
          </p:nvSpPr>
          <p:spPr>
            <a:xfrm>
              <a:off x="9814281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4D18CEE-0198-4748-96A3-29B0281C23C3}"/>
              </a:ext>
            </a:extLst>
          </p:cNvPr>
          <p:cNvGrpSpPr/>
          <p:nvPr/>
        </p:nvGrpSpPr>
        <p:grpSpPr>
          <a:xfrm>
            <a:off x="6096000" y="3743467"/>
            <a:ext cx="1738214" cy="1867114"/>
            <a:chOff x="6222608" y="3087927"/>
            <a:chExt cx="2317619" cy="2489485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A2039DED-5D66-C547-98C3-68AEEDF87D94}"/>
                </a:ext>
              </a:extLst>
            </p:cNvPr>
            <p:cNvSpPr/>
            <p:nvPr/>
          </p:nvSpPr>
          <p:spPr>
            <a:xfrm rot="10800000">
              <a:off x="736415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0F96CE6-40C1-8844-B21B-399B33F95093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08" y="3656199"/>
              <a:ext cx="11415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D181984-8842-FF42-ABE8-C8C70D42FCB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998512" y="4243473"/>
              <a:ext cx="0" cy="1333939"/>
            </a:xfrm>
            <a:prstGeom prst="line">
              <a:avLst/>
            </a:prstGeom>
            <a:ln w="38100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0114D9D-68FD-7D48-A78C-461994EA1F18}"/>
                </a:ext>
              </a:extLst>
            </p:cNvPr>
            <p:cNvSpPr/>
            <p:nvPr/>
          </p:nvSpPr>
          <p:spPr>
            <a:xfrm>
              <a:off x="7511883" y="323565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D205CC9-6BA5-B043-9F31-86DBEAB4C665}"/>
              </a:ext>
            </a:extLst>
          </p:cNvPr>
          <p:cNvGrpSpPr/>
          <p:nvPr/>
        </p:nvGrpSpPr>
        <p:grpSpPr>
          <a:xfrm>
            <a:off x="4358484" y="2742816"/>
            <a:ext cx="1726799" cy="1867114"/>
            <a:chOff x="3905920" y="1753726"/>
            <a:chExt cx="2302399" cy="2489485"/>
          </a:xfrm>
        </p:grpSpPr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F4098C0-FABD-7747-B66A-9638D8976E2A}"/>
                </a:ext>
              </a:extLst>
            </p:cNvPr>
            <p:cNvSpPr/>
            <p:nvPr/>
          </p:nvSpPr>
          <p:spPr>
            <a:xfrm>
              <a:off x="5032251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C52EDF3-0DF2-6C48-99B5-71AF622D1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920" y="3655937"/>
              <a:ext cx="1143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93B0702-D112-6A4B-AD0A-F7617F0EB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966" y="1753726"/>
              <a:ext cx="0" cy="1333939"/>
            </a:xfrm>
            <a:prstGeom prst="line">
              <a:avLst/>
            </a:prstGeom>
            <a:ln w="381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FC21095-0627-D140-9A36-0ECE3FF0248F}"/>
                </a:ext>
              </a:extLst>
            </p:cNvPr>
            <p:cNvSpPr/>
            <p:nvPr/>
          </p:nvSpPr>
          <p:spPr>
            <a:xfrm>
              <a:off x="5179975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2039C93-438F-C84F-9755-F9BFCFD054A3}"/>
              </a:ext>
            </a:extLst>
          </p:cNvPr>
          <p:cNvGrpSpPr/>
          <p:nvPr/>
        </p:nvGrpSpPr>
        <p:grpSpPr>
          <a:xfrm>
            <a:off x="2629912" y="3743467"/>
            <a:ext cx="1738214" cy="1867114"/>
            <a:chOff x="1601158" y="3087927"/>
            <a:chExt cx="2317619" cy="2489485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292D881A-79CC-BE48-A75D-81792A201B91}"/>
                </a:ext>
              </a:extLst>
            </p:cNvPr>
            <p:cNvSpPr/>
            <p:nvPr/>
          </p:nvSpPr>
          <p:spPr>
            <a:xfrm rot="10800000">
              <a:off x="274270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1C809D9-F0C7-604D-AEF7-0F3AE705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01158" y="3656199"/>
              <a:ext cx="114155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81B25C-F0CC-6745-9074-155B2A0B63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77062" y="4243473"/>
              <a:ext cx="0" cy="1333939"/>
            </a:xfrm>
            <a:prstGeom prst="line">
              <a:avLst/>
            </a:prstGeom>
            <a:ln w="381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17EC282-7171-7C48-BDED-5BCD9F26FBD9}"/>
                </a:ext>
              </a:extLst>
            </p:cNvPr>
            <p:cNvSpPr/>
            <p:nvPr/>
          </p:nvSpPr>
          <p:spPr>
            <a:xfrm>
              <a:off x="2890432" y="323565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F512F44-E30B-174D-858F-75A8155B66D5}"/>
              </a:ext>
            </a:extLst>
          </p:cNvPr>
          <p:cNvGrpSpPr/>
          <p:nvPr/>
        </p:nvGrpSpPr>
        <p:grpSpPr>
          <a:xfrm>
            <a:off x="1429043" y="2742816"/>
            <a:ext cx="1200308" cy="1867114"/>
            <a:chOff x="0" y="1753726"/>
            <a:chExt cx="1600410" cy="2489485"/>
          </a:xfrm>
        </p:grpSpPr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AA0D647F-FC35-5A48-A7DC-8C637F368145}"/>
                </a:ext>
              </a:extLst>
            </p:cNvPr>
            <p:cNvSpPr/>
            <p:nvPr/>
          </p:nvSpPr>
          <p:spPr>
            <a:xfrm>
              <a:off x="424342" y="3067143"/>
              <a:ext cx="1176068" cy="1176068"/>
            </a:xfrm>
            <a:prstGeom prst="arc">
              <a:avLst>
                <a:gd name="adj1" fmla="val 15956854"/>
                <a:gd name="adj2" fmla="val 1089104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C974CA3-E772-7B4E-9AAD-B7B96A6C7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655937"/>
              <a:ext cx="4386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EE09E8B-C29B-ED4A-BC10-9C3F48D28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57" y="1753726"/>
              <a:ext cx="0" cy="1333939"/>
            </a:xfrm>
            <a:prstGeom prst="line">
              <a:avLst/>
            </a:prstGeom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387E4E9-9E58-F248-8703-FD7B281E78F2}"/>
                </a:ext>
              </a:extLst>
            </p:cNvPr>
            <p:cNvSpPr/>
            <p:nvPr/>
          </p:nvSpPr>
          <p:spPr>
            <a:xfrm>
              <a:off x="572066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308250F-D5F5-A949-A61C-8EA08FD8C161}"/>
              </a:ext>
            </a:extLst>
          </p:cNvPr>
          <p:cNvSpPr txBox="1"/>
          <p:nvPr/>
        </p:nvSpPr>
        <p:spPr>
          <a:xfrm>
            <a:off x="1005440" y="2306812"/>
            <a:ext cx="2297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November 2020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E413E2-6FE8-2243-A2A0-3A9E80104CDB}"/>
              </a:ext>
            </a:extLst>
          </p:cNvPr>
          <p:cNvSpPr txBox="1"/>
          <p:nvPr/>
        </p:nvSpPr>
        <p:spPr>
          <a:xfrm>
            <a:off x="3596994" y="5657126"/>
            <a:ext cx="882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Early 2021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E9172E-E355-0243-9676-AAB93CBB0C80}"/>
              </a:ext>
            </a:extLst>
          </p:cNvPr>
          <p:cNvSpPr txBox="1"/>
          <p:nvPr/>
        </p:nvSpPr>
        <p:spPr>
          <a:xfrm>
            <a:off x="5215821" y="2306812"/>
            <a:ext cx="787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9F278-94F5-324F-8042-8459F8BFDDD6}"/>
              </a:ext>
            </a:extLst>
          </p:cNvPr>
          <p:cNvSpPr txBox="1"/>
          <p:nvPr/>
        </p:nvSpPr>
        <p:spPr>
          <a:xfrm>
            <a:off x="7063906" y="5656342"/>
            <a:ext cx="729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Late 2021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A1512F-D13B-FE40-BDB4-E6727E68A197}"/>
              </a:ext>
            </a:extLst>
          </p:cNvPr>
          <p:cNvSpPr txBox="1"/>
          <p:nvPr/>
        </p:nvSpPr>
        <p:spPr>
          <a:xfrm>
            <a:off x="8691551" y="2306812"/>
            <a:ext cx="787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90FABB-8895-5141-8E93-D250E5C6DF46}"/>
              </a:ext>
            </a:extLst>
          </p:cNvPr>
          <p:cNvGrpSpPr/>
          <p:nvPr/>
        </p:nvGrpSpPr>
        <p:grpSpPr>
          <a:xfrm>
            <a:off x="2235584" y="2708754"/>
            <a:ext cx="1915806" cy="1423937"/>
            <a:chOff x="1075388" y="1776888"/>
            <a:chExt cx="2554407" cy="22372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A368DA3-EA77-9C41-818B-88F6ADEA88EF}"/>
                </a:ext>
              </a:extLst>
            </p:cNvPr>
            <p:cNvSpPr txBox="1"/>
            <p:nvPr/>
          </p:nvSpPr>
          <p:spPr>
            <a:xfrm>
              <a:off x="1075388" y="1776888"/>
              <a:ext cx="231979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Lancio della beta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174D7C6-684D-3148-98ED-AB7359F99818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E5EB3CC-C13A-5B49-AAD8-134BCCE67A22}"/>
                </a:ext>
              </a:extLst>
            </p:cNvPr>
            <p:cNvSpPr/>
            <p:nvPr/>
          </p:nvSpPr>
          <p:spPr>
            <a:xfrm>
              <a:off x="1328141" y="2140311"/>
              <a:ext cx="2301654" cy="1873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Primi test sul campo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Finalizzazione dell’app MayAI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Training di Dialogflow per uno use case di test</a:t>
              </a:r>
            </a:p>
            <a:p>
              <a:endParaRPr lang="en-US" sz="825" noProof="1">
                <a:solidFill>
                  <a:schemeClr val="bg1"/>
                </a:solidFill>
              </a:endParaRPr>
            </a:p>
            <a:p>
              <a:endParaRPr lang="en-US" sz="825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A98E6C3-F5E3-6344-9237-9B022AD08855}"/>
              </a:ext>
            </a:extLst>
          </p:cNvPr>
          <p:cNvGrpSpPr/>
          <p:nvPr/>
        </p:nvGrpSpPr>
        <p:grpSpPr>
          <a:xfrm>
            <a:off x="4039000" y="4723124"/>
            <a:ext cx="1361465" cy="529670"/>
            <a:chOff x="1075389" y="1776888"/>
            <a:chExt cx="1815286" cy="70622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B2003B4-6BD5-F24C-A8C8-22E6F3C44E6B}"/>
                </a:ext>
              </a:extLst>
            </p:cNvPr>
            <p:cNvSpPr txBox="1"/>
            <p:nvPr/>
          </p:nvSpPr>
          <p:spPr>
            <a:xfrm>
              <a:off x="1075389" y="1776888"/>
              <a:ext cx="181528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Ricerca partner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FBAF806-D84F-5D4F-850C-C55D4DB24580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2CABFA4-80B8-0246-B57D-3F7E6CE3FB5C}"/>
                </a:ext>
              </a:extLst>
            </p:cNvPr>
            <p:cNvSpPr/>
            <p:nvPr/>
          </p:nvSpPr>
          <p:spPr>
            <a:xfrm>
              <a:off x="1075389" y="2190726"/>
              <a:ext cx="166731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825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FA18AA3-ABE3-8B47-A6A5-AA8C7FCA2DD9}"/>
              </a:ext>
            </a:extLst>
          </p:cNvPr>
          <p:cNvGrpSpPr/>
          <p:nvPr/>
        </p:nvGrpSpPr>
        <p:grpSpPr>
          <a:xfrm>
            <a:off x="5708251" y="2708754"/>
            <a:ext cx="1650815" cy="910543"/>
            <a:chOff x="1075388" y="1776888"/>
            <a:chExt cx="2201086" cy="121405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5590A29-AC53-084C-A2B1-21B31F8B5C2C}"/>
                </a:ext>
              </a:extLst>
            </p:cNvPr>
            <p:cNvSpPr txBox="1"/>
            <p:nvPr/>
          </p:nvSpPr>
          <p:spPr>
            <a:xfrm>
              <a:off x="1075388" y="1776888"/>
              <a:ext cx="220108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Rilascio del servizio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F77D5DC-800B-A842-A36F-F7707F30F6E0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683C023-690D-374A-9F36-B77ADAEE4EE2}"/>
                </a:ext>
              </a:extLst>
            </p:cNvPr>
            <p:cNvSpPr/>
            <p:nvPr/>
          </p:nvSpPr>
          <p:spPr>
            <a:xfrm>
              <a:off x="1075389" y="2190726"/>
              <a:ext cx="2169930" cy="800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Finalizzazione dei totem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Perfezionamento delle soluzioni tailor-made 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460307A-B8DA-6E4C-990E-AE880196CD5E}"/>
              </a:ext>
            </a:extLst>
          </p:cNvPr>
          <p:cNvGrpSpPr/>
          <p:nvPr/>
        </p:nvGrpSpPr>
        <p:grpSpPr>
          <a:xfrm>
            <a:off x="7572013" y="4738514"/>
            <a:ext cx="2266050" cy="1206778"/>
            <a:chOff x="1075388" y="1776888"/>
            <a:chExt cx="3021399" cy="1609035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EDBBFB1-7D1C-3F48-B737-1F89A6A0B4A8}"/>
                </a:ext>
              </a:extLst>
            </p:cNvPr>
            <p:cNvSpPr txBox="1"/>
            <p:nvPr/>
          </p:nvSpPr>
          <p:spPr>
            <a:xfrm>
              <a:off x="1075389" y="1776888"/>
              <a:ext cx="302139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Applkicazione su larga scala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C16E8A-F643-8049-9555-D8F747E4DAA1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9EFA29D-099B-F943-9434-3FF2166BAC48}"/>
                </a:ext>
              </a:extLst>
            </p:cNvPr>
            <p:cNvSpPr/>
            <p:nvPr/>
          </p:nvSpPr>
          <p:spPr>
            <a:xfrm>
              <a:off x="1075388" y="2190726"/>
              <a:ext cx="3021395" cy="1195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Finalizzazione dei contratti con I partner chiave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Rilascio dell’app con Sistema di raccolta e aggregazione dei dati</a:t>
              </a:r>
            </a:p>
            <a:p>
              <a:endParaRPr lang="en-US" sz="825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A79B63-FAD9-BE4B-90F8-7E9A1870B78D}"/>
              </a:ext>
            </a:extLst>
          </p:cNvPr>
          <p:cNvGrpSpPr/>
          <p:nvPr/>
        </p:nvGrpSpPr>
        <p:grpSpPr>
          <a:xfrm>
            <a:off x="9180917" y="2740565"/>
            <a:ext cx="2651195" cy="910543"/>
            <a:chOff x="1075388" y="1776888"/>
            <a:chExt cx="3534926" cy="1214057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A62846E-7198-5642-9850-4BE8DA65C6F8}"/>
                </a:ext>
              </a:extLst>
            </p:cNvPr>
            <p:cNvSpPr txBox="1"/>
            <p:nvPr/>
          </p:nvSpPr>
          <p:spPr>
            <a:xfrm>
              <a:off x="1075388" y="1776888"/>
              <a:ext cx="353492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Miglioramento della piattaforma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FB0745D-C578-0C44-92B6-08DBA1F61FED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8760940-2AE5-704F-AEB2-F9C9D00B3002}"/>
                </a:ext>
              </a:extLst>
            </p:cNvPr>
            <p:cNvSpPr/>
            <p:nvPr/>
          </p:nvSpPr>
          <p:spPr>
            <a:xfrm>
              <a:off x="1075388" y="2190727"/>
              <a:ext cx="3534894" cy="800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noProof="1">
                  <a:solidFill>
                    <a:schemeClr val="bg1"/>
                  </a:solidFill>
                </a:rPr>
                <a:t>Rilascio di nuove funzioni (es. Suggerimenti proattivi)</a:t>
              </a:r>
            </a:p>
            <a:p>
              <a:r>
                <a:rPr lang="en-US" sz="1100" noProof="1">
                  <a:solidFill>
                    <a:schemeClr val="bg1"/>
                  </a:solidFill>
                </a:rPr>
                <a:t>Espansione della client base</a:t>
              </a:r>
            </a:p>
          </p:txBody>
        </p:sp>
      </p:grpSp>
      <p:pic>
        <p:nvPicPr>
          <p:cNvPr id="109" name="Graphic 108" descr="Rocket">
            <a:extLst>
              <a:ext uri="{FF2B5EF4-FFF2-40B4-BE49-F238E27FC236}">
                <a16:creationId xmlns:a16="http://schemas.microsoft.com/office/drawing/2014/main" id="{6186B6AC-C458-BA4F-91A9-68F8D9B0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4543" y="3925121"/>
            <a:ext cx="487565" cy="4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0" name="Graphic 109" descr="Head with gears">
            <a:extLst>
              <a:ext uri="{FF2B5EF4-FFF2-40B4-BE49-F238E27FC236}">
                <a16:creationId xmlns:a16="http://schemas.microsoft.com/office/drawing/2014/main" id="{FBB7E784-726D-A044-99AD-09212DB5C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3317" y="3940709"/>
            <a:ext cx="487565" cy="487565"/>
          </a:xfrm>
          <a:prstGeom prst="rect">
            <a:avLst/>
          </a:prstGeom>
        </p:spPr>
      </p:pic>
      <p:pic>
        <p:nvPicPr>
          <p:cNvPr id="111" name="Graphic 110" descr="Downward trend">
            <a:extLst>
              <a:ext uri="{FF2B5EF4-FFF2-40B4-BE49-F238E27FC236}">
                <a16:creationId xmlns:a16="http://schemas.microsoft.com/office/drawing/2014/main" id="{16B8BD9F-7F8C-DC45-BB61-3E9B270DE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039185">
            <a:off x="7149405" y="3940709"/>
            <a:ext cx="487565" cy="487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" name="Graphic 111" descr="Gears">
            <a:extLst>
              <a:ext uri="{FF2B5EF4-FFF2-40B4-BE49-F238E27FC236}">
                <a16:creationId xmlns:a16="http://schemas.microsoft.com/office/drawing/2014/main" id="{1BE5DC5A-DD96-1E49-917C-7EAED96E7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474" y="3925121"/>
            <a:ext cx="487565" cy="487565"/>
          </a:xfrm>
          <a:prstGeom prst="rect">
            <a:avLst/>
          </a:prstGeom>
        </p:spPr>
      </p:pic>
      <p:pic>
        <p:nvPicPr>
          <p:cNvPr id="113" name="Graphic 112" descr="Medal">
            <a:extLst>
              <a:ext uri="{FF2B5EF4-FFF2-40B4-BE49-F238E27FC236}">
                <a16:creationId xmlns:a16="http://schemas.microsoft.com/office/drawing/2014/main" id="{CB7B8FC3-8953-C347-85F6-6FA4F21D97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6204" y="3925121"/>
            <a:ext cx="487565" cy="4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85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0DF8-6279-8C4B-81A0-47ABAF86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Il Team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EA21EAE-E066-1B48-9560-DA8232239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597156"/>
              </p:ext>
            </p:extLst>
          </p:nvPr>
        </p:nvGraphicFramePr>
        <p:xfrm>
          <a:off x="701675" y="1600200"/>
          <a:ext cx="10788650" cy="436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03C4B-55CD-9B4A-A0A8-95C55F54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258CC-E6AF-8A44-8344-E6B7EFB1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1961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0577-BEDD-A748-AD55-595334E6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1" y="447188"/>
            <a:ext cx="11503742" cy="970450"/>
          </a:xfrm>
        </p:spPr>
        <p:txBody>
          <a:bodyPr/>
          <a:lstStyle/>
          <a:p>
            <a:r>
              <a:rPr lang="en-IT" dirty="0"/>
              <a:t>May sta arrivando, cambiamo insieme il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9171-445E-E84F-84B3-415051E5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Website: </a:t>
            </a:r>
            <a:r>
              <a:rPr lang="en-US" sz="2400" dirty="0">
                <a:hlinkClick r:id="rId2"/>
              </a:rPr>
              <a:t>www.mayai.it</a:t>
            </a:r>
            <a:endParaRPr lang="en-US" sz="2400" dirty="0"/>
          </a:p>
          <a:p>
            <a:endParaRPr lang="en-IT" sz="2400" dirty="0"/>
          </a:p>
          <a:p>
            <a:r>
              <a:rPr lang="en-GB" sz="2400" dirty="0"/>
              <a:t>C</a:t>
            </a:r>
            <a:r>
              <a:rPr lang="en-IT" sz="2400" dirty="0"/>
              <a:t>ontatti: </a:t>
            </a:r>
          </a:p>
          <a:p>
            <a:pPr lvl="2"/>
            <a:r>
              <a:rPr lang="en-IT" sz="2400" dirty="0">
                <a:hlinkClick r:id="rId3"/>
              </a:rPr>
              <a:t>edoardo.lascialfari@outlook.com</a:t>
            </a:r>
            <a:endParaRPr lang="en-IT" sz="2400" dirty="0"/>
          </a:p>
          <a:p>
            <a:pPr lvl="2"/>
            <a:r>
              <a:rPr lang="en-GB" sz="2400" dirty="0">
                <a:hlinkClick r:id="rId4"/>
              </a:rPr>
              <a:t>pietrombroccolo@disroot.org</a:t>
            </a:r>
          </a:p>
          <a:p>
            <a:pPr lvl="2"/>
            <a:r>
              <a:rPr lang="en-GB" sz="2400" dirty="0">
                <a:hlinkClick r:id="rId4"/>
              </a:rPr>
              <a:t>f</a:t>
            </a:r>
            <a:r>
              <a:rPr lang="en-IT" sz="2400" dirty="0">
                <a:hlinkClick r:id="rId4"/>
              </a:rPr>
              <a:t>rancesco.canossi@gmail.com</a:t>
            </a:r>
            <a:endParaRPr lang="en-IT" sz="24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4469DF1-97F4-034B-A7A2-16508FDE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0" y="1178805"/>
            <a:ext cx="5679195" cy="5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8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6B68-6C37-4F46-A848-EEC23DC7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6206" y="2774199"/>
            <a:ext cx="4177297" cy="780214"/>
          </a:xfrm>
        </p:spPr>
        <p:txBody>
          <a:bodyPr wrap="none">
            <a:spAutoFit/>
          </a:bodyPr>
          <a:lstStyle/>
          <a:p>
            <a:pPr algn="l">
              <a:lnSpc>
                <a:spcPts val="6000"/>
              </a:lnSpc>
            </a:pPr>
            <a:r>
              <a:rPr lang="en-ID" dirty="0">
                <a:solidFill>
                  <a:srgbClr val="1BB57E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B2DE0-EEE3-43CE-853F-52152143A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925" y="3685435"/>
            <a:ext cx="4857749" cy="221599"/>
          </a:xfrm>
        </p:spPr>
        <p:txBody>
          <a:bodyPr wrap="square">
            <a:spAutoFit/>
          </a:bodyPr>
          <a:lstStyle/>
          <a:p>
            <a:pPr algn="l"/>
            <a:endParaRPr lang="en-ID" sz="1600" i="1" dirty="0">
              <a:solidFill>
                <a:schemeClr val="bg1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67536CE-7FA3-F94A-BD19-8EE9BF5C1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854" y="165254"/>
            <a:ext cx="6527494" cy="6527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090D7-AF02-0E42-8096-E940DE04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81751">
            <a:off x="4811544" y="89623"/>
            <a:ext cx="2917940" cy="29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871268"/>
            <a:ext cx="3547533" cy="1193216"/>
          </a:xfrm>
        </p:spPr>
        <p:txBody>
          <a:bodyPr rtlCol="0" anchor="b">
            <a:noAutofit/>
          </a:bodyPr>
          <a:lstStyle/>
          <a:p>
            <a:pPr algn="ctr"/>
            <a:r>
              <a:rPr lang="it-IT" sz="2400" noProof="1">
                <a:solidFill>
                  <a:srgbClr val="00D799"/>
                </a:solidFill>
              </a:rPr>
              <a:t>Legge di Murphy</a:t>
            </a:r>
            <a:r>
              <a:rPr lang="it-IT" sz="2400" noProof="1"/>
              <a:t> </a:t>
            </a:r>
            <a:br>
              <a:rPr lang="it-IT" sz="2400" noProof="1"/>
            </a:br>
            <a:r>
              <a:rPr lang="it-IT" sz="2400" b="0" noProof="1"/>
              <a:t>l’unico momento in cui non troverai nessuno pronto ad aiutarti sarà quando avrai bisogno di aiuto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36A5F-D264-4886-BF29-E0A26FC38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501660"/>
            <a:ext cx="3547533" cy="3910252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tanti</a:t>
            </a:r>
            <a:r>
              <a:rPr lang="en-US" dirty="0"/>
              <a:t> ci </a:t>
            </a:r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trovati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frustrante</a:t>
            </a:r>
            <a:r>
              <a:rPr lang="en-US" dirty="0"/>
              <a:t> </a:t>
            </a:r>
            <a:r>
              <a:rPr lang="en-US" dirty="0" err="1"/>
              <a:t>situazione</a:t>
            </a:r>
            <a:r>
              <a:rPr lang="en-US" dirty="0"/>
              <a:t> di non </a:t>
            </a:r>
            <a:r>
              <a:rPr lang="en-US" dirty="0" err="1"/>
              <a:t>trovare</a:t>
            </a:r>
            <a:r>
              <a:rPr lang="en-US" dirty="0"/>
              <a:t> un </a:t>
            </a:r>
            <a:r>
              <a:rPr lang="en-US" dirty="0" err="1"/>
              <a:t>prodotto</a:t>
            </a:r>
            <a:r>
              <a:rPr lang="en-US" dirty="0"/>
              <a:t> in un </a:t>
            </a:r>
            <a:r>
              <a:rPr lang="en-US" dirty="0" err="1"/>
              <a:t>negozio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Molte</a:t>
            </a:r>
            <a:r>
              <a:rPr lang="en-US" dirty="0"/>
              <a:t> </a:t>
            </a:r>
            <a:r>
              <a:rPr lang="en-US" dirty="0" err="1"/>
              <a:t>leggende</a:t>
            </a:r>
            <a:r>
              <a:rPr lang="en-US" dirty="0"/>
              <a:t> </a:t>
            </a:r>
            <a:r>
              <a:rPr lang="en-US" dirty="0" err="1"/>
              <a:t>narrano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mitologica</a:t>
            </a:r>
            <a:r>
              <a:rPr lang="en-US" dirty="0"/>
              <a:t> </a:t>
            </a:r>
            <a:r>
              <a:rPr lang="en-US" dirty="0" err="1"/>
              <a:t>creatura</a:t>
            </a:r>
            <a:r>
              <a:rPr lang="en-US" dirty="0"/>
              <a:t>, </a:t>
            </a:r>
            <a:r>
              <a:rPr lang="en-US" dirty="0" err="1"/>
              <a:t>l’addetto</a:t>
            </a:r>
            <a:r>
              <a:rPr lang="en-US" dirty="0"/>
              <a:t> del punto </a:t>
            </a:r>
            <a:r>
              <a:rPr lang="en-US" dirty="0" err="1"/>
              <a:t>vendita</a:t>
            </a:r>
            <a:r>
              <a:rPr lang="en-US" dirty="0"/>
              <a:t>, </a:t>
            </a:r>
            <a:r>
              <a:rPr lang="en-US" dirty="0" err="1"/>
              <a:t>durante</a:t>
            </a:r>
            <a:r>
              <a:rPr lang="en-US" dirty="0"/>
              <a:t> le </a:t>
            </a:r>
            <a:r>
              <a:rPr lang="en-US" dirty="0" err="1"/>
              <a:t>domeniche</a:t>
            </a:r>
            <a:r>
              <a:rPr lang="en-US" dirty="0"/>
              <a:t> di shopping. </a:t>
            </a:r>
          </a:p>
          <a:p>
            <a:endParaRPr lang="en-US" dirty="0"/>
          </a:p>
          <a:p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sostengono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nascondano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pertugi</a:t>
            </a:r>
            <a:r>
              <a:rPr lang="en-US" dirty="0"/>
              <a:t> sotto I </a:t>
            </a:r>
            <a:r>
              <a:rPr lang="en-US" dirty="0" err="1"/>
              <a:t>banconi</a:t>
            </a:r>
            <a:r>
              <a:rPr lang="en-US" dirty="0"/>
              <a:t> per </a:t>
            </a:r>
            <a:r>
              <a:rPr lang="en-US" dirty="0" err="1"/>
              <a:t>sfuggire</a:t>
            </a:r>
            <a:r>
              <a:rPr lang="en-US" dirty="0"/>
              <a:t> ai </a:t>
            </a:r>
            <a:r>
              <a:rPr lang="en-US" dirty="0" err="1"/>
              <a:t>clienti</a:t>
            </a:r>
            <a:r>
              <a:rPr lang="en-US" dirty="0"/>
              <a:t> in </a:t>
            </a:r>
            <a:r>
              <a:rPr lang="en-US" dirty="0" err="1"/>
              <a:t>cerca</a:t>
            </a:r>
            <a:r>
              <a:rPr lang="en-US" dirty="0"/>
              <a:t> di </a:t>
            </a:r>
            <a:r>
              <a:rPr lang="en-US" dirty="0" err="1"/>
              <a:t>aiuto</a:t>
            </a:r>
            <a:r>
              <a:rPr lang="en-US" dirty="0"/>
              <a:t>,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rimangano</a:t>
            </a:r>
            <a:r>
              <a:rPr lang="en-US" dirty="0"/>
              <a:t> </a:t>
            </a:r>
            <a:r>
              <a:rPr lang="en-US" dirty="0" err="1"/>
              <a:t>sopraffatti</a:t>
            </a:r>
            <a:r>
              <a:rPr lang="en-US" dirty="0"/>
              <a:t> dal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sproporzionato</a:t>
            </a:r>
            <a:r>
              <a:rPr lang="en-US" dirty="0"/>
              <a:t>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loro</a:t>
            </a:r>
            <a:r>
              <a:rPr lang="en-US" dirty="0"/>
              <a:t> </a:t>
            </a:r>
            <a:r>
              <a:rPr lang="en-US" dirty="0" err="1"/>
              <a:t>esiguo</a:t>
            </a:r>
            <a:r>
              <a:rPr lang="en-US" dirty="0"/>
              <a:t> </a:t>
            </a:r>
            <a:r>
              <a:rPr lang="en-US" dirty="0" err="1"/>
              <a:t>numero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Segnaposto contenuto 2" descr="Segnaposto elemento grafico icona SmartArt">
            <a:extLst>
              <a:ext uri="{FF2B5EF4-FFF2-40B4-BE49-F238E27FC236}">
                <a16:creationId xmlns:a16="http://schemas.microsoft.com/office/drawing/2014/main" id="{60BACF5B-D6ED-4F46-9E57-6555B103F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47256"/>
              </p:ext>
            </p:extLst>
          </p:nvPr>
        </p:nvGraphicFramePr>
        <p:xfrm>
          <a:off x="4855633" y="446088"/>
          <a:ext cx="6252633" cy="596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194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EF0D40DF-1CB3-A342-B600-CAFFFD19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24" y="2516623"/>
            <a:ext cx="363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4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2590B9FF-6C6A-2143-9BEB-F79D1215B916}"/>
              </a:ext>
            </a:extLst>
          </p:cNvPr>
          <p:cNvGraphicFramePr>
            <a:graphicFrameLocks/>
          </p:cNvGraphicFramePr>
          <p:nvPr/>
        </p:nvGraphicFramePr>
        <p:xfrm>
          <a:off x="810001" y="14654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1E0C3AAD-A2D7-CC43-A459-326539DA5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026821"/>
              </p:ext>
            </p:extLst>
          </p:nvPr>
        </p:nvGraphicFramePr>
        <p:xfrm>
          <a:off x="800851" y="26719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C4B7AB28-1821-DC4F-B315-65E43F20EA30}"/>
              </a:ext>
            </a:extLst>
          </p:cNvPr>
          <p:cNvGraphicFramePr>
            <a:graphicFrameLocks/>
          </p:cNvGraphicFramePr>
          <p:nvPr/>
        </p:nvGraphicFramePr>
        <p:xfrm>
          <a:off x="810001" y="38784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442060-DA5B-5F46-AC1A-C3A566BC9972}"/>
              </a:ext>
            </a:extLst>
          </p:cNvPr>
          <p:cNvSpPr txBox="1">
            <a:spLocks/>
          </p:cNvSpPr>
          <p:nvPr/>
        </p:nvSpPr>
        <p:spPr>
          <a:xfrm>
            <a:off x="1783393" y="335498"/>
            <a:ext cx="2414981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T" dirty="0"/>
              <a:t>Problemi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5229D1-4349-E243-90ED-D1632627C291}"/>
              </a:ext>
            </a:extLst>
          </p:cNvPr>
          <p:cNvSpPr txBox="1">
            <a:spLocks/>
          </p:cNvSpPr>
          <p:nvPr/>
        </p:nvSpPr>
        <p:spPr>
          <a:xfrm>
            <a:off x="7236542" y="335498"/>
            <a:ext cx="3637935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T" dirty="0"/>
              <a:t>Conseguenze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F9B276CE-9EC4-864C-88A1-09E5B81BFE67}"/>
              </a:ext>
            </a:extLst>
          </p:cNvPr>
          <p:cNvGraphicFramePr>
            <a:graphicFrameLocks/>
          </p:cNvGraphicFramePr>
          <p:nvPr/>
        </p:nvGraphicFramePr>
        <p:xfrm>
          <a:off x="800851" y="5084916"/>
          <a:ext cx="10571998" cy="9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75411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5051-79C0-274D-99E7-81639C8B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D799"/>
                </a:solidFill>
              </a:rPr>
              <a:t>La soluzione: MayAI</a:t>
            </a:r>
            <a:r>
              <a:rPr lang="en-IT" dirty="0"/>
              <a:t> help you?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EC2EAA8-4A1E-484F-81C6-71D201D977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131" y="2516623"/>
            <a:ext cx="3638550" cy="3638550"/>
          </a:xfrm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7A53E55-6124-9743-AB39-DAE0498C5E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6613501"/>
              </p:ext>
            </p:extLst>
          </p:nvPr>
        </p:nvGraphicFramePr>
        <p:xfrm>
          <a:off x="4085495" y="2762865"/>
          <a:ext cx="7634556" cy="352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D07B618-638C-E64B-8E28-A6D7A4AAD44A}"/>
              </a:ext>
            </a:extLst>
          </p:cNvPr>
          <p:cNvSpPr/>
          <p:nvPr/>
        </p:nvSpPr>
        <p:spPr>
          <a:xfrm>
            <a:off x="1792346" y="2516623"/>
            <a:ext cx="2293149" cy="6360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5013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5051-79C0-274D-99E7-81639C8B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D799"/>
                </a:solidFill>
              </a:rPr>
              <a:t>La soluzione: MayAI</a:t>
            </a:r>
            <a:r>
              <a:rPr lang="en-IT" dirty="0"/>
              <a:t> help you?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EC2EAA8-4A1E-484F-81C6-71D201D977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131" y="2516623"/>
            <a:ext cx="3638550" cy="3638550"/>
          </a:xfrm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7A53E55-6124-9743-AB39-DAE0498C5E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50422"/>
              </p:ext>
            </p:extLst>
          </p:nvPr>
        </p:nvGraphicFramePr>
        <p:xfrm>
          <a:off x="4085495" y="2231923"/>
          <a:ext cx="7634556" cy="406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D07B618-638C-E64B-8E28-A6D7A4AAD44A}"/>
              </a:ext>
            </a:extLst>
          </p:cNvPr>
          <p:cNvSpPr/>
          <p:nvPr/>
        </p:nvSpPr>
        <p:spPr>
          <a:xfrm>
            <a:off x="1792346" y="2516623"/>
            <a:ext cx="2293149" cy="6360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8912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5051-79C0-274D-99E7-81639C8B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solidFill>
                  <a:srgbClr val="00D799"/>
                </a:solidFill>
              </a:rPr>
              <a:t>La soluzione: MayAI</a:t>
            </a:r>
            <a:r>
              <a:rPr lang="en-IT" dirty="0"/>
              <a:t> help you?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EC2EAA8-4A1E-484F-81C6-71D201D977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131" y="2516623"/>
            <a:ext cx="3638550" cy="3638550"/>
          </a:xfrm>
        </p:spPr>
      </p:pic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7A53E55-6124-9743-AB39-DAE0498C5E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84066302"/>
              </p:ext>
            </p:extLst>
          </p:nvPr>
        </p:nvGraphicFramePr>
        <p:xfrm>
          <a:off x="4085495" y="2231923"/>
          <a:ext cx="7634556" cy="406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D07B618-638C-E64B-8E28-A6D7A4AAD44A}"/>
              </a:ext>
            </a:extLst>
          </p:cNvPr>
          <p:cNvSpPr/>
          <p:nvPr/>
        </p:nvSpPr>
        <p:spPr>
          <a:xfrm>
            <a:off x="1792346" y="2516623"/>
            <a:ext cx="2293149" cy="6360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sz="3200" dirty="0"/>
              <a:t>Tecnologia all’avanguardia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A418-BF35-1E48-B5AB-684F24757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37281"/>
            <a:ext cx="6505708" cy="50237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T" dirty="0"/>
              <a:t>Basata su Google                              </a:t>
            </a:r>
          </a:p>
          <a:p>
            <a:pPr marL="0" indent="0">
              <a:buNone/>
            </a:pPr>
            <a:r>
              <a:rPr lang="en-GB" dirty="0"/>
              <a:t>I</a:t>
            </a:r>
            <a:r>
              <a:rPr lang="en-IT" dirty="0"/>
              <a:t>nteragisce con gli utenti in linguaggio naturale.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Composta</a:t>
            </a:r>
            <a:r>
              <a:rPr lang="en-GB" dirty="0"/>
              <a:t> da: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FC000"/>
                </a:solidFill>
              </a:rPr>
              <a:t>App</a:t>
            </a:r>
            <a:r>
              <a:rPr lang="en-GB" dirty="0"/>
              <a:t>: </a:t>
            </a:r>
            <a:r>
              <a:rPr lang="en-GB" dirty="0" err="1"/>
              <a:t>installata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un totem o da far </a:t>
            </a:r>
            <a:r>
              <a:rPr lang="en-GB" dirty="0" err="1"/>
              <a:t>scaricare</a:t>
            </a:r>
            <a:r>
              <a:rPr lang="en-GB" dirty="0"/>
              <a:t> </a:t>
            </a:r>
            <a:r>
              <a:rPr lang="en-GB" dirty="0" err="1"/>
              <a:t>dall’utente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proprio smartphone</a:t>
            </a:r>
          </a:p>
          <a:p>
            <a:r>
              <a:rPr lang="en-GB" dirty="0">
                <a:solidFill>
                  <a:srgbClr val="21D795"/>
                </a:solidFill>
              </a:rPr>
              <a:t>Server</a:t>
            </a:r>
            <a:r>
              <a:rPr lang="en-GB" dirty="0"/>
              <a:t>: </a:t>
            </a:r>
            <a:r>
              <a:rPr lang="en-GB" dirty="0" err="1"/>
              <a:t>invia</a:t>
            </a:r>
            <a:r>
              <a:rPr lang="en-GB" dirty="0"/>
              <a:t> le </a:t>
            </a:r>
            <a:r>
              <a:rPr lang="en-GB" dirty="0" err="1"/>
              <a:t>richieste</a:t>
            </a:r>
            <a:r>
              <a:rPr lang="en-GB" dirty="0"/>
              <a:t> a </a:t>
            </a:r>
            <a:r>
              <a:rPr lang="en-GB" dirty="0" err="1"/>
              <a:t>dialogflow</a:t>
            </a:r>
            <a:r>
              <a:rPr lang="en-GB" dirty="0"/>
              <a:t>, </a:t>
            </a:r>
            <a:r>
              <a:rPr lang="en-GB" dirty="0" err="1"/>
              <a:t>interagisce</a:t>
            </a:r>
            <a:r>
              <a:rPr lang="en-GB" dirty="0"/>
              <a:t> con </a:t>
            </a:r>
            <a:r>
              <a:rPr lang="en-GB" dirty="0" err="1"/>
              <a:t>il</a:t>
            </a:r>
            <a:r>
              <a:rPr lang="en-GB" dirty="0"/>
              <a:t> database, </a:t>
            </a:r>
            <a:r>
              <a:rPr lang="en-GB" dirty="0" err="1"/>
              <a:t>dialoga</a:t>
            </a:r>
            <a:r>
              <a:rPr lang="en-GB" dirty="0"/>
              <a:t> con </a:t>
            </a:r>
            <a:r>
              <a:rPr lang="en-GB" dirty="0" err="1"/>
              <a:t>l’app</a:t>
            </a:r>
            <a:r>
              <a:rPr lang="en-GB" dirty="0"/>
              <a:t> per </a:t>
            </a:r>
            <a:r>
              <a:rPr lang="en-GB" dirty="0" err="1"/>
              <a:t>restituire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all’utente</a:t>
            </a:r>
            <a:endParaRPr lang="en-GB" dirty="0"/>
          </a:p>
          <a:p>
            <a:r>
              <a:rPr lang="en-GB" dirty="0">
                <a:solidFill>
                  <a:srgbClr val="00B0F0"/>
                </a:solidFill>
              </a:rPr>
              <a:t>Database</a:t>
            </a:r>
            <a:r>
              <a:rPr lang="en-GB" dirty="0"/>
              <a:t>: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interfaccia</a:t>
            </a:r>
            <a:r>
              <a:rPr lang="en-GB" dirty="0"/>
              <a:t> con </a:t>
            </a:r>
            <a:r>
              <a:rPr lang="en-GB" dirty="0" err="1"/>
              <a:t>il</a:t>
            </a:r>
            <a:r>
              <a:rPr lang="en-GB" dirty="0"/>
              <a:t> database del </a:t>
            </a:r>
            <a:r>
              <a:rPr lang="en-GB" dirty="0" err="1"/>
              <a:t>negozio</a:t>
            </a:r>
            <a:r>
              <a:rPr lang="en-GB" dirty="0"/>
              <a:t> se </a:t>
            </a:r>
            <a:r>
              <a:rPr lang="en-GB" dirty="0" err="1"/>
              <a:t>già</a:t>
            </a:r>
            <a:r>
              <a:rPr lang="en-GB" dirty="0"/>
              <a:t> </a:t>
            </a:r>
            <a:r>
              <a:rPr lang="en-GB" dirty="0" err="1"/>
              <a:t>esistente</a:t>
            </a:r>
            <a:r>
              <a:rPr lang="en-GB" dirty="0"/>
              <a:t> e lo integra con </a:t>
            </a:r>
            <a:r>
              <a:rPr lang="en-GB" dirty="0" err="1"/>
              <a:t>nuovi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, ad </a:t>
            </a:r>
            <a:r>
              <a:rPr lang="en-GB" dirty="0" err="1"/>
              <a:t>esempio</a:t>
            </a:r>
            <a:r>
              <a:rPr lang="en-GB" dirty="0"/>
              <a:t> la </a:t>
            </a:r>
            <a:r>
              <a:rPr lang="en-GB" dirty="0" err="1"/>
              <a:t>priorità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ricerca</a:t>
            </a:r>
            <a:r>
              <a:rPr lang="en-GB" dirty="0"/>
              <a:t> per una </a:t>
            </a:r>
            <a:r>
              <a:rPr lang="en-GB" dirty="0" err="1"/>
              <a:t>specifica</a:t>
            </a:r>
            <a:r>
              <a:rPr lang="en-GB" dirty="0"/>
              <a:t> </a:t>
            </a:r>
            <a:r>
              <a:rPr lang="en-GB" dirty="0" err="1"/>
              <a:t>marca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574F3-D65C-DF40-ACAB-EBCEA8EA8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T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5628404-9C28-AC40-A00D-04F2AE13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52" y="2402553"/>
            <a:ext cx="3458496" cy="34584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DC2B81-E5B3-8A4B-A2E1-E5FFB348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59" y="578663"/>
            <a:ext cx="1969524" cy="6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6E84-E465-D04F-9DBC-7E2D062A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Come Raggiungere i clienti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7376-3086-D94C-A1C3-2198861755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3100" noProof="1">
                <a:solidFill>
                  <a:srgbClr val="00D799"/>
                </a:solidFill>
                <a:latin typeface="Corbel"/>
              </a:rPr>
              <a:t>Totem Fisico in-store </a:t>
            </a:r>
            <a:br>
              <a:rPr lang="it-IT" sz="3100" noProof="1">
                <a:solidFill>
                  <a:srgbClr val="00D799"/>
                </a:solidFill>
                <a:latin typeface="Corbel"/>
              </a:rPr>
            </a:br>
            <a:endParaRPr lang="it-IT" sz="3100" noProof="1">
              <a:solidFill>
                <a:srgbClr val="00D799"/>
              </a:solidFill>
              <a:latin typeface="Corbel"/>
            </a:endParaRPr>
          </a:p>
          <a:p>
            <a:r>
              <a:rPr lang="en-GB" sz="2800" dirty="0">
                <a:solidFill>
                  <a:prstClr val="white"/>
                </a:solidFill>
                <a:latin typeface="Corbel"/>
              </a:rPr>
              <a:t>P</a:t>
            </a:r>
            <a:r>
              <a:rPr lang="en-IT" sz="2800" dirty="0">
                <a:solidFill>
                  <a:prstClr val="white"/>
                </a:solidFill>
                <a:latin typeface="Corbel"/>
              </a:rPr>
              <a:t>ermette accesso semplificato a chi non conosce il servizio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Consente l’utilizzo a tutta la CB 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Promuove il servizio 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Crea postazioni riconoscibili distribuite per richiedere informazioni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Push verso il servizio di app per smartphone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8F530-2206-0A4A-9686-1E7F936D6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800" noProof="1">
                <a:solidFill>
                  <a:srgbClr val="00D799"/>
                </a:solidFill>
              </a:rPr>
              <a:t>App per Smartphone </a:t>
            </a:r>
            <a:br>
              <a:rPr lang="it-IT" sz="2800" noProof="1">
                <a:solidFill>
                  <a:srgbClr val="00D799"/>
                </a:solidFill>
              </a:rPr>
            </a:br>
            <a:endParaRPr lang="it-IT" sz="2800" noProof="1">
              <a:solidFill>
                <a:srgbClr val="00D799"/>
              </a:solidFill>
            </a:endParaRP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Consente l’accesso immediato a MayAI in qualunque punto dello store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Permette la profilazione delle abitudini di consumo dell’utente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Permette di ricevere info utili sul negozio prima di recarvisi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Consente suggerimenti targettizzati sulle necessità del cliente</a:t>
            </a:r>
          </a:p>
          <a:p>
            <a:r>
              <a:rPr lang="en-IT" sz="2800" dirty="0">
                <a:solidFill>
                  <a:prstClr val="white"/>
                </a:solidFill>
                <a:latin typeface="Corbel"/>
              </a:rPr>
              <a:t>Potenzialmente integrabile nell’app per il programma fedeltà</a:t>
            </a:r>
          </a:p>
          <a:p>
            <a:endParaRPr lang="en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F0927-E1FE-6A4B-BE8B-9EA5808E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665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1B3F-B460-7043-B426-A381246D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14202"/>
            <a:ext cx="3932237" cy="443198"/>
          </a:xfrm>
        </p:spPr>
        <p:txBody>
          <a:bodyPr/>
          <a:lstStyle/>
          <a:p>
            <a:r>
              <a:rPr lang="en-IT" sz="3200" dirty="0"/>
              <a:t>Cosa posso chiedere?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A418-BF35-1E48-B5AB-684F24757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37281"/>
            <a:ext cx="6505708" cy="50237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FC000"/>
                </a:solidFill>
              </a:rPr>
              <a:t>Dove </a:t>
            </a:r>
            <a:r>
              <a:rPr lang="en-GB" dirty="0" err="1">
                <a:solidFill>
                  <a:srgbClr val="FFC000"/>
                </a:solidFill>
              </a:rPr>
              <a:t>si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 err="1">
                <a:solidFill>
                  <a:srgbClr val="FFC000"/>
                </a:solidFill>
              </a:rPr>
              <a:t>trova</a:t>
            </a:r>
            <a:r>
              <a:rPr lang="en-GB" dirty="0">
                <a:solidFill>
                  <a:srgbClr val="FFC000"/>
                </a:solidFill>
              </a:rPr>
              <a:t> un </a:t>
            </a:r>
            <a:r>
              <a:rPr lang="en-GB" dirty="0" err="1">
                <a:solidFill>
                  <a:srgbClr val="FFC000"/>
                </a:solidFill>
              </a:rPr>
              <a:t>prodotto</a:t>
            </a:r>
            <a:r>
              <a:rPr lang="en-GB" dirty="0">
                <a:solidFill>
                  <a:srgbClr val="FFC000"/>
                </a:solidFill>
              </a:rPr>
              <a:t>?</a:t>
            </a:r>
            <a:r>
              <a:rPr lang="en-GB" dirty="0"/>
              <a:t>: May </a:t>
            </a:r>
            <a:r>
              <a:rPr lang="en-GB" dirty="0" err="1"/>
              <a:t>restituisce</a:t>
            </a:r>
            <a:r>
              <a:rPr lang="en-GB" dirty="0"/>
              <a:t> la </a:t>
            </a:r>
            <a:r>
              <a:rPr lang="en-GB" dirty="0" err="1"/>
              <a:t>posizione</a:t>
            </a:r>
            <a:r>
              <a:rPr lang="en-GB" dirty="0"/>
              <a:t> del </a:t>
            </a:r>
            <a:r>
              <a:rPr lang="en-GB" dirty="0" err="1"/>
              <a:t>prodotto</a:t>
            </a:r>
            <a:r>
              <a:rPr lang="en-GB" dirty="0"/>
              <a:t> e una </a:t>
            </a:r>
            <a:r>
              <a:rPr lang="en-GB" dirty="0" err="1"/>
              <a:t>mappa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negozio</a:t>
            </a:r>
            <a:r>
              <a:rPr lang="en-GB" dirty="0"/>
              <a:t> </a:t>
            </a:r>
            <a:r>
              <a:rPr lang="en-GB" dirty="0" err="1"/>
              <a:t>evidenziando</a:t>
            </a:r>
            <a:r>
              <a:rPr lang="en-GB" dirty="0"/>
              <a:t> la </a:t>
            </a:r>
            <a:r>
              <a:rPr lang="en-GB" dirty="0" err="1"/>
              <a:t>posizione</a:t>
            </a:r>
            <a:r>
              <a:rPr lang="en-GB" dirty="0"/>
              <a:t> </a:t>
            </a:r>
          </a:p>
          <a:p>
            <a:r>
              <a:rPr lang="en-GB" dirty="0">
                <a:solidFill>
                  <a:srgbClr val="21D795"/>
                </a:solidFill>
              </a:rPr>
              <a:t>Mi </a:t>
            </a:r>
            <a:r>
              <a:rPr lang="en-GB" dirty="0" err="1">
                <a:solidFill>
                  <a:srgbClr val="21D795"/>
                </a:solidFill>
              </a:rPr>
              <a:t>dai</a:t>
            </a:r>
            <a:r>
              <a:rPr lang="en-GB" dirty="0">
                <a:solidFill>
                  <a:srgbClr val="21D795"/>
                </a:solidFill>
              </a:rPr>
              <a:t> un </a:t>
            </a:r>
            <a:r>
              <a:rPr lang="en-GB" dirty="0" err="1">
                <a:solidFill>
                  <a:srgbClr val="21D795"/>
                </a:solidFill>
              </a:rPr>
              <a:t>consiglio</a:t>
            </a:r>
            <a:r>
              <a:rPr lang="en-GB" dirty="0">
                <a:solidFill>
                  <a:srgbClr val="21D795"/>
                </a:solidFill>
              </a:rPr>
              <a:t>?</a:t>
            </a:r>
            <a:r>
              <a:rPr lang="en-GB" dirty="0"/>
              <a:t>: May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fornire</a:t>
            </a:r>
            <a:r>
              <a:rPr lang="en-GB" dirty="0"/>
              <a:t> </a:t>
            </a:r>
            <a:r>
              <a:rPr lang="en-GB" dirty="0" err="1"/>
              <a:t>suggerimenti</a:t>
            </a:r>
            <a:r>
              <a:rPr lang="en-GB" dirty="0"/>
              <a:t> </a:t>
            </a:r>
            <a:r>
              <a:rPr lang="en-GB" dirty="0" err="1"/>
              <a:t>sulla</a:t>
            </a:r>
            <a:r>
              <a:rPr lang="en-GB" dirty="0"/>
              <a:t> base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o sui </a:t>
            </a:r>
            <a:r>
              <a:rPr lang="en-GB" dirty="0" err="1"/>
              <a:t>prodotti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cui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vuole</a:t>
            </a:r>
            <a:r>
              <a:rPr lang="en-GB" dirty="0"/>
              <a:t> </a:t>
            </a:r>
            <a:r>
              <a:rPr lang="en-GB" dirty="0" err="1"/>
              <a:t>puntare</a:t>
            </a:r>
            <a:endParaRPr lang="en-GB" dirty="0"/>
          </a:p>
          <a:p>
            <a:r>
              <a:rPr lang="en-GB" dirty="0">
                <a:solidFill>
                  <a:srgbClr val="00B0F0"/>
                </a:solidFill>
              </a:rPr>
              <a:t>Mi </a:t>
            </a:r>
            <a:r>
              <a:rPr lang="en-GB" dirty="0" err="1">
                <a:solidFill>
                  <a:srgbClr val="00B0F0"/>
                </a:solidFill>
              </a:rPr>
              <a:t>fai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 err="1">
                <a:solidFill>
                  <a:srgbClr val="00B0F0"/>
                </a:solidFill>
              </a:rPr>
              <a:t>parlare</a:t>
            </a:r>
            <a:r>
              <a:rPr lang="en-GB" dirty="0">
                <a:solidFill>
                  <a:srgbClr val="00B0F0"/>
                </a:solidFill>
              </a:rPr>
              <a:t> con </a:t>
            </a:r>
            <a:r>
              <a:rPr lang="en-GB" dirty="0" err="1">
                <a:solidFill>
                  <a:srgbClr val="00B0F0"/>
                </a:solidFill>
              </a:rPr>
              <a:t>qualcuno</a:t>
            </a:r>
            <a:r>
              <a:rPr lang="en-GB" dirty="0">
                <a:solidFill>
                  <a:srgbClr val="00B0F0"/>
                </a:solidFill>
              </a:rPr>
              <a:t>?</a:t>
            </a:r>
            <a:r>
              <a:rPr lang="en-GB" dirty="0"/>
              <a:t>: May </a:t>
            </a:r>
            <a:r>
              <a:rPr lang="en-GB" dirty="0" err="1"/>
              <a:t>permette</a:t>
            </a:r>
            <a:r>
              <a:rPr lang="en-GB" dirty="0"/>
              <a:t> di </a:t>
            </a:r>
            <a:r>
              <a:rPr lang="en-GB" dirty="0" err="1"/>
              <a:t>chiamare</a:t>
            </a:r>
            <a:r>
              <a:rPr lang="en-GB" dirty="0"/>
              <a:t> un </a:t>
            </a:r>
            <a:r>
              <a:rPr lang="en-GB" dirty="0" err="1"/>
              <a:t>membro</a:t>
            </a:r>
            <a:r>
              <a:rPr lang="en-GB" dirty="0"/>
              <a:t> del </a:t>
            </a:r>
            <a:r>
              <a:rPr lang="en-GB" dirty="0" err="1"/>
              <a:t>personale</a:t>
            </a:r>
            <a:r>
              <a:rPr lang="en-GB" dirty="0"/>
              <a:t>, </a:t>
            </a:r>
            <a:r>
              <a:rPr lang="en-GB" dirty="0" err="1"/>
              <a:t>avvertendolo</a:t>
            </a:r>
            <a:r>
              <a:rPr lang="en-GB" dirty="0"/>
              <a:t> via SMS e </a:t>
            </a:r>
            <a:r>
              <a:rPr lang="en-GB" dirty="0" err="1"/>
              <a:t>fornendogli</a:t>
            </a:r>
            <a:r>
              <a:rPr lang="en-GB" dirty="0"/>
              <a:t> una </a:t>
            </a:r>
            <a:r>
              <a:rPr lang="en-GB" dirty="0" err="1"/>
              <a:t>panoramica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già</a:t>
            </a:r>
            <a:r>
              <a:rPr lang="en-GB" dirty="0"/>
              <a:t> note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5628404-9C28-AC40-A00D-04F2AE13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52" y="2402553"/>
            <a:ext cx="3458496" cy="34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46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rgbClr val="0D77E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1099</Words>
  <Application>Microsoft Macintosh PowerPoint</Application>
  <PresentationFormat>Widescreen</PresentationFormat>
  <Paragraphs>196</Paragraphs>
  <Slides>20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Corbel</vt:lpstr>
      <vt:lpstr>Office Theme</vt:lpstr>
      <vt:lpstr>MayAI</vt:lpstr>
      <vt:lpstr>Legge di Murphy  l’unico momento in cui non troverai nessuno pronto ad aiutarti sarà quando avrai bisogno di aiuto</vt:lpstr>
      <vt:lpstr>PowerPoint Presentation</vt:lpstr>
      <vt:lpstr>La soluzione: MayAI help you?</vt:lpstr>
      <vt:lpstr>La soluzione: MayAI help you?</vt:lpstr>
      <vt:lpstr>La soluzione: MayAI help you?</vt:lpstr>
      <vt:lpstr>Tecnologia all’avanguardia</vt:lpstr>
      <vt:lpstr>Come Raggiungere i clienti</vt:lpstr>
      <vt:lpstr>Cosa posso chiedere?</vt:lpstr>
      <vt:lpstr>Come funziona?</vt:lpstr>
      <vt:lpstr>Supporto per utenti con disabilità uditive</vt:lpstr>
      <vt:lpstr>Clienti</vt:lpstr>
      <vt:lpstr>Comparison dei Competitor</vt:lpstr>
      <vt:lpstr>Business Model Canvas </vt:lpstr>
      <vt:lpstr>PowerPoint Presentation</vt:lpstr>
      <vt:lpstr>Roadmap</vt:lpstr>
      <vt:lpstr>Il Team</vt:lpstr>
      <vt:lpstr>May sta arrivando, cambiamo insieme il retail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</dc:creator>
  <cp:lastModifiedBy>Edoardo Lascialfari</cp:lastModifiedBy>
  <cp:revision>65</cp:revision>
  <dcterms:created xsi:type="dcterms:W3CDTF">2019-07-10T03:17:29Z</dcterms:created>
  <dcterms:modified xsi:type="dcterms:W3CDTF">2020-07-05T15:24:45Z</dcterms:modified>
</cp:coreProperties>
</file>